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customXml/itemProps5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  <Override PartName="/customXml/itemProps6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6"/>
    <p:sldMasterId id="2147483751" r:id="rId7"/>
  </p:sldMasterIdLst>
  <p:notesMasterIdLst>
    <p:notesMasterId r:id="rId32"/>
  </p:notesMasterIdLst>
  <p:handoutMasterIdLst>
    <p:handoutMasterId r:id="rId33"/>
  </p:handoutMasterIdLst>
  <p:sldIdLst>
    <p:sldId id="256" r:id="rId8"/>
    <p:sldId id="268" r:id="rId9"/>
    <p:sldId id="281" r:id="rId10"/>
    <p:sldId id="282" r:id="rId11"/>
    <p:sldId id="269" r:id="rId12"/>
    <p:sldId id="270" r:id="rId13"/>
    <p:sldId id="262" r:id="rId14"/>
    <p:sldId id="265" r:id="rId15"/>
    <p:sldId id="263" r:id="rId16"/>
    <p:sldId id="264" r:id="rId17"/>
    <p:sldId id="266" r:id="rId18"/>
    <p:sldId id="277" r:id="rId19"/>
    <p:sldId id="271" r:id="rId20"/>
    <p:sldId id="278" r:id="rId21"/>
    <p:sldId id="257" r:id="rId22"/>
    <p:sldId id="258" r:id="rId23"/>
    <p:sldId id="259" r:id="rId24"/>
    <p:sldId id="260" r:id="rId25"/>
    <p:sldId id="272" r:id="rId26"/>
    <p:sldId id="280" r:id="rId27"/>
    <p:sldId id="274" r:id="rId28"/>
    <p:sldId id="279" r:id="rId29"/>
    <p:sldId id="267" r:id="rId30"/>
    <p:sldId id="275" r:id="rId31"/>
  </p:sldIdLst>
  <p:sldSz cx="12192000" cy="6858000"/>
  <p:notesSz cx="7102475" cy="93884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4070"/>
    <a:srgbClr val="F2F2F2"/>
    <a:srgbClr val="FFFFFF"/>
    <a:srgbClr val="FFFFAB"/>
    <a:srgbClr val="FFFFCC"/>
    <a:srgbClr val="FFFF00"/>
    <a:srgbClr val="A40000"/>
    <a:srgbClr val="004D86"/>
    <a:srgbClr val="FF00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17" autoAdjust="0"/>
    <p:restoredTop sz="93404" autoAdjust="0"/>
  </p:normalViewPr>
  <p:slideViewPr>
    <p:cSldViewPr>
      <p:cViewPr varScale="1">
        <p:scale>
          <a:sx n="61" d="100"/>
          <a:sy n="61" d="100"/>
        </p:scale>
        <p:origin x="920" y="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04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1444" y="64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handoutMaster" Target="handoutMasters/handoutMaster1.xml"/><Relationship Id="rId38" Type="http://schemas.openxmlformats.org/officeDocument/2006/relationships/customXml" Target="../customXml/item6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340" y="8918089"/>
            <a:ext cx="3077524" cy="468781"/>
          </a:xfrm>
          <a:prstGeom prst="rect">
            <a:avLst/>
          </a:prstGeom>
        </p:spPr>
        <p:txBody>
          <a:bodyPr vert="horz" lIns="92604" tIns="46301" rIns="92604" bIns="46301" rtlCol="0" anchor="b"/>
          <a:lstStyle>
            <a:lvl1pPr algn="r">
              <a:defRPr sz="1200"/>
            </a:lvl1pPr>
          </a:lstStyle>
          <a:p>
            <a:fld id="{D18D37F4-CA3A-4F3C-87C9-A3E36790735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0409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7524" cy="46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38" tIns="47469" rIns="94938" bIns="47469" numCol="1" anchor="t" anchorCtr="0" compatLnSpc="1">
            <a:prstTxWarp prst="textNoShape">
              <a:avLst/>
            </a:prstTxWarp>
          </a:bodyPr>
          <a:lstStyle>
            <a:lvl1pPr defTabSz="95015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340" y="1"/>
            <a:ext cx="3077524" cy="46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38" tIns="47469" rIns="94938" bIns="47469" numCol="1" anchor="t" anchorCtr="0" compatLnSpc="1">
            <a:prstTxWarp prst="textNoShape">
              <a:avLst/>
            </a:prstTxWarp>
          </a:bodyPr>
          <a:lstStyle>
            <a:lvl1pPr algn="r" defTabSz="95015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20688" y="704850"/>
            <a:ext cx="6259512" cy="3521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571" y="4459847"/>
            <a:ext cx="5681336" cy="42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38" tIns="47469" rIns="94938" bIns="474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918089"/>
            <a:ext cx="3077524" cy="46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38" tIns="47469" rIns="94938" bIns="47469" numCol="1" anchor="b" anchorCtr="0" compatLnSpc="1">
            <a:prstTxWarp prst="textNoShape">
              <a:avLst/>
            </a:prstTxWarp>
          </a:bodyPr>
          <a:lstStyle>
            <a:lvl1pPr defTabSz="95015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340" y="8918089"/>
            <a:ext cx="3077524" cy="46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38" tIns="47469" rIns="94938" bIns="47469" numCol="1" anchor="b" anchorCtr="0" compatLnSpc="1">
            <a:prstTxWarp prst="textNoShape">
              <a:avLst/>
            </a:prstTxWarp>
          </a:bodyPr>
          <a:lstStyle>
            <a:lvl1pPr algn="r" defTabSz="950151">
              <a:defRPr sz="1200"/>
            </a:lvl1pPr>
          </a:lstStyle>
          <a:p>
            <a:pPr>
              <a:defRPr/>
            </a:pPr>
            <a:fld id="{1ED97C43-CD60-4BDA-9FE0-CCE43320F1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839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8547"/>
            <a:fld id="{556DF58A-AA2B-4D7F-8B2E-15FAF066E28B}" type="slidenum">
              <a:rPr lang="en-US" smtClean="0"/>
              <a:pPr defTabSz="948547"/>
              <a:t>1</a:t>
            </a:fld>
            <a:endParaRPr lang="en-US" dirty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0688" y="704850"/>
            <a:ext cx="6259512" cy="3521075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706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Performance-based (service level, capacity, travel time): Reflect performance over time in different stages</a:t>
            </a:r>
          </a:p>
          <a:p>
            <a:pPr marL="171450" indent="-171450">
              <a:buFontTx/>
              <a:buChar char="-"/>
            </a:pP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Centrality (connectivity) metrics: Simple, suitable for large scale networks</a:t>
            </a:r>
          </a:p>
          <a:p>
            <a:pPr marL="171450" indent="-171450">
              <a:buFontTx/>
              <a:buChar char="-"/>
            </a:pP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Cost: Relatable by decision-makers and can expand to consider direct or indirect damage and recovery plans</a:t>
            </a:r>
          </a:p>
          <a:p>
            <a:pPr marL="171450" indent="-171450">
              <a:buFontTx/>
              <a:buChar char="-"/>
            </a:pP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Statistical indicators: Detect abnormality, suitable for real-time monitoring and assessment in smart cities</a:t>
            </a:r>
          </a:p>
          <a:p>
            <a:pPr marL="171450" indent="-171450">
              <a:buFontTx/>
              <a:buChar char="-"/>
            </a:pP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Qualitative indicators: Less reliable, based on experience or expert opinion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D97C43-CD60-4BDA-9FE0-CCE43320F10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863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D97C43-CD60-4BDA-9FE0-CCE43320F10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797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D97C43-CD60-4BDA-9FE0-CCE43320F10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813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D97C43-CD60-4BDA-9FE0-CCE43320F10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103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D97C43-CD60-4BDA-9FE0-CCE43320F107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506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161BF-A345-D7DB-B1E3-0109333B7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482218-FC4C-62A0-47F5-C671ADE5FC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A3117F-EB1F-0B45-9977-5CC4F7FE79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EA916B-9A16-A62B-82D3-7E9572EA58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D97C43-CD60-4BDA-9FE0-CCE43320F107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57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C425F-E34D-354D-4EF0-E57AB5FD7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F9A9BB-B2D7-A895-E22D-AD87B5C806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9B1836-D36C-3962-9B91-78FF8BA1A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61043A-33AD-E6F8-AA4C-580312F74E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D97C43-CD60-4BDA-9FE0-CCE43320F107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154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7F44A-1E7A-8A74-41C5-96C92B611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D32C5A-B077-9A30-83BB-7FF91CBB73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42B06B-5DD7-FDD7-0F20-918BF3B1DD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5346D8-6A98-5775-E856-869AAC4729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D97C43-CD60-4BDA-9FE0-CCE43320F107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47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ad with a clock on it&#10;&#10;AI-generated content may be incorrect.">
            <a:extLst>
              <a:ext uri="{FF2B5EF4-FFF2-40B4-BE49-F238E27FC236}">
                <a16:creationId xmlns:a16="http://schemas.microsoft.com/office/drawing/2014/main" id="{882F13EE-F8B7-39FC-041C-EC43A80CD4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8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81200"/>
            <a:ext cx="12192000" cy="1924051"/>
          </a:xfrm>
          <a:prstGeom prst="rect">
            <a:avLst/>
          </a:prstGeom>
          <a:solidFill>
            <a:srgbClr val="004D86">
              <a:alpha val="69804"/>
            </a:srgbClr>
          </a:solidFill>
        </p:spPr>
        <p:txBody>
          <a:bodyPr anchor="ctr"/>
          <a:lstStyle>
            <a:lvl1pPr>
              <a:defRPr lang="en-US" sz="6600" b="1" cap="none" spc="0" dirty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97853"/>
            <a:ext cx="12192000" cy="533400"/>
          </a:xfrm>
          <a:prstGeom prst="rect">
            <a:avLst/>
          </a:prstGeom>
          <a:solidFill>
            <a:srgbClr val="004070">
              <a:alpha val="80000"/>
            </a:srgbClr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58393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37A2ECD-8491-D225-0D3C-29F2761A7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6200"/>
            <a:ext cx="11988800" cy="685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1A1304C-FA3C-1865-27F5-41FD4C675F1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1600" y="838200"/>
            <a:ext cx="11988800" cy="594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C78535-E541-9973-D54E-868450BA85E2}"/>
              </a:ext>
            </a:extLst>
          </p:cNvPr>
          <p:cNvSpPr/>
          <p:nvPr userDrawn="1"/>
        </p:nvSpPr>
        <p:spPr>
          <a:xfrm>
            <a:off x="0" y="762000"/>
            <a:ext cx="12192000" cy="54864"/>
          </a:xfrm>
          <a:prstGeom prst="rect">
            <a:avLst/>
          </a:prstGeom>
          <a:gradFill flip="none" rotWithShape="1">
            <a:gsLst>
              <a:gs pos="50000">
                <a:srgbClr val="800000"/>
              </a:gs>
              <a:gs pos="0">
                <a:srgbClr val="800000"/>
              </a:gs>
              <a:gs pos="78000">
                <a:srgbClr val="AC0000"/>
              </a:gs>
              <a:gs pos="100000">
                <a:srgbClr val="B40000"/>
              </a:gs>
            </a:gsLst>
            <a:lin ang="2700000" scaled="1"/>
            <a:tileRect/>
          </a:gra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44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37A2ECD-8491-D225-0D3C-29F2761A7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6200"/>
            <a:ext cx="11988800" cy="685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1A1304C-FA3C-1865-27F5-41FD4C675F1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1600" y="838200"/>
            <a:ext cx="11988800" cy="594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C78535-E541-9973-D54E-868450BA85E2}"/>
              </a:ext>
            </a:extLst>
          </p:cNvPr>
          <p:cNvSpPr/>
          <p:nvPr userDrawn="1"/>
        </p:nvSpPr>
        <p:spPr>
          <a:xfrm>
            <a:off x="0" y="762000"/>
            <a:ext cx="12192000" cy="54864"/>
          </a:xfrm>
          <a:prstGeom prst="rect">
            <a:avLst/>
          </a:prstGeom>
          <a:gradFill flip="none" rotWithShape="1">
            <a:gsLst>
              <a:gs pos="50000">
                <a:srgbClr val="800000"/>
              </a:gs>
              <a:gs pos="0">
                <a:srgbClr val="800000"/>
              </a:gs>
              <a:gs pos="78000">
                <a:srgbClr val="AC0000"/>
              </a:gs>
              <a:gs pos="100000">
                <a:srgbClr val="B40000"/>
              </a:gs>
            </a:gsLst>
            <a:lin ang="2700000" scaled="1"/>
            <a:tileRect/>
          </a:gra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43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1809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37A2ECD-8491-D225-0D3C-29F2761A7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6200"/>
            <a:ext cx="11988800" cy="685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1A1304C-FA3C-1865-27F5-41FD4C675F1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1600" y="838200"/>
            <a:ext cx="11988800" cy="594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C78535-E541-9973-D54E-868450BA85E2}"/>
              </a:ext>
            </a:extLst>
          </p:cNvPr>
          <p:cNvSpPr/>
          <p:nvPr userDrawn="1"/>
        </p:nvSpPr>
        <p:spPr>
          <a:xfrm>
            <a:off x="0" y="762000"/>
            <a:ext cx="12192000" cy="54864"/>
          </a:xfrm>
          <a:prstGeom prst="rect">
            <a:avLst/>
          </a:prstGeom>
          <a:gradFill flip="none" rotWithShape="1">
            <a:gsLst>
              <a:gs pos="50000">
                <a:srgbClr val="800000"/>
              </a:gs>
              <a:gs pos="0">
                <a:srgbClr val="800000"/>
              </a:gs>
              <a:gs pos="78000">
                <a:srgbClr val="AC0000"/>
              </a:gs>
              <a:gs pos="100000">
                <a:srgbClr val="B40000"/>
              </a:gs>
            </a:gsLst>
            <a:lin ang="2700000" scaled="1"/>
            <a:tileRect/>
          </a:gra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513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37A2ECD-8491-D225-0D3C-29F2761A7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6200"/>
            <a:ext cx="11988800" cy="685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1A1304C-FA3C-1865-27F5-41FD4C675F1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1600" y="838200"/>
            <a:ext cx="11988800" cy="594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C78535-E541-9973-D54E-868450BA85E2}"/>
              </a:ext>
            </a:extLst>
          </p:cNvPr>
          <p:cNvSpPr/>
          <p:nvPr userDrawn="1"/>
        </p:nvSpPr>
        <p:spPr>
          <a:xfrm>
            <a:off x="0" y="762000"/>
            <a:ext cx="12192000" cy="54864"/>
          </a:xfrm>
          <a:prstGeom prst="rect">
            <a:avLst/>
          </a:prstGeom>
          <a:gradFill flip="none" rotWithShape="1">
            <a:gsLst>
              <a:gs pos="50000">
                <a:srgbClr val="800000"/>
              </a:gs>
              <a:gs pos="0">
                <a:srgbClr val="800000"/>
              </a:gs>
              <a:gs pos="78000">
                <a:srgbClr val="AC0000"/>
              </a:gs>
              <a:gs pos="100000">
                <a:srgbClr val="B40000"/>
              </a:gs>
            </a:gsLst>
            <a:lin ang="2700000" scaled="1"/>
            <a:tileRect/>
          </a:gra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31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37A2ECD-8491-D225-0D3C-29F2761A7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6200"/>
            <a:ext cx="11988800" cy="685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1A1304C-FA3C-1865-27F5-41FD4C675F1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1600" y="838200"/>
            <a:ext cx="11988800" cy="594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C78535-E541-9973-D54E-868450BA85E2}"/>
              </a:ext>
            </a:extLst>
          </p:cNvPr>
          <p:cNvSpPr/>
          <p:nvPr userDrawn="1"/>
        </p:nvSpPr>
        <p:spPr>
          <a:xfrm>
            <a:off x="0" y="762000"/>
            <a:ext cx="12192000" cy="54864"/>
          </a:xfrm>
          <a:prstGeom prst="rect">
            <a:avLst/>
          </a:prstGeom>
          <a:gradFill flip="none" rotWithShape="1">
            <a:gsLst>
              <a:gs pos="50000">
                <a:srgbClr val="800000"/>
              </a:gs>
              <a:gs pos="0">
                <a:srgbClr val="800000"/>
              </a:gs>
              <a:gs pos="78000">
                <a:srgbClr val="AC0000"/>
              </a:gs>
              <a:gs pos="100000">
                <a:srgbClr val="B40000"/>
              </a:gs>
            </a:gsLst>
            <a:lin ang="2700000" scaled="1"/>
            <a:tileRect/>
          </a:gra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2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37A2ECD-8491-D225-0D3C-29F2761A7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6200"/>
            <a:ext cx="11988800" cy="685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1A1304C-FA3C-1865-27F5-41FD4C675F1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1600" y="838200"/>
            <a:ext cx="11988800" cy="594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C78535-E541-9973-D54E-868450BA85E2}"/>
              </a:ext>
            </a:extLst>
          </p:cNvPr>
          <p:cNvSpPr/>
          <p:nvPr userDrawn="1"/>
        </p:nvSpPr>
        <p:spPr>
          <a:xfrm>
            <a:off x="0" y="762000"/>
            <a:ext cx="12192000" cy="54864"/>
          </a:xfrm>
          <a:prstGeom prst="rect">
            <a:avLst/>
          </a:prstGeom>
          <a:gradFill flip="none" rotWithShape="1">
            <a:gsLst>
              <a:gs pos="50000">
                <a:srgbClr val="800000"/>
              </a:gs>
              <a:gs pos="0">
                <a:srgbClr val="800000"/>
              </a:gs>
              <a:gs pos="78000">
                <a:srgbClr val="AC0000"/>
              </a:gs>
              <a:gs pos="100000">
                <a:srgbClr val="B40000"/>
              </a:gs>
            </a:gsLst>
            <a:lin ang="2700000" scaled="1"/>
            <a:tileRect/>
          </a:gra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21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37A2ECD-8491-D225-0D3C-29F2761A7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6200"/>
            <a:ext cx="11988800" cy="685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1A1304C-FA3C-1865-27F5-41FD4C675F1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1600" y="838200"/>
            <a:ext cx="11988800" cy="594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C78535-E541-9973-D54E-868450BA85E2}"/>
              </a:ext>
            </a:extLst>
          </p:cNvPr>
          <p:cNvSpPr/>
          <p:nvPr userDrawn="1"/>
        </p:nvSpPr>
        <p:spPr>
          <a:xfrm>
            <a:off x="0" y="762000"/>
            <a:ext cx="12192000" cy="54864"/>
          </a:xfrm>
          <a:prstGeom prst="rect">
            <a:avLst/>
          </a:prstGeom>
          <a:gradFill flip="none" rotWithShape="1">
            <a:gsLst>
              <a:gs pos="50000">
                <a:srgbClr val="800000"/>
              </a:gs>
              <a:gs pos="0">
                <a:srgbClr val="800000"/>
              </a:gs>
              <a:gs pos="78000">
                <a:srgbClr val="AC0000"/>
              </a:gs>
              <a:gs pos="100000">
                <a:srgbClr val="B40000"/>
              </a:gs>
            </a:gsLst>
            <a:lin ang="2700000" scaled="1"/>
            <a:tileRect/>
          </a:gra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296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37A2ECD-8491-D225-0D3C-29F2761A7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6200"/>
            <a:ext cx="11988800" cy="685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1A1304C-FA3C-1865-27F5-41FD4C675F1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1600" y="838200"/>
            <a:ext cx="11988800" cy="594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C78535-E541-9973-D54E-868450BA85E2}"/>
              </a:ext>
            </a:extLst>
          </p:cNvPr>
          <p:cNvSpPr/>
          <p:nvPr userDrawn="1"/>
        </p:nvSpPr>
        <p:spPr>
          <a:xfrm>
            <a:off x="0" y="762000"/>
            <a:ext cx="12192000" cy="54864"/>
          </a:xfrm>
          <a:prstGeom prst="rect">
            <a:avLst/>
          </a:prstGeom>
          <a:gradFill flip="none" rotWithShape="1">
            <a:gsLst>
              <a:gs pos="50000">
                <a:srgbClr val="800000"/>
              </a:gs>
              <a:gs pos="0">
                <a:srgbClr val="800000"/>
              </a:gs>
              <a:gs pos="78000">
                <a:srgbClr val="AC0000"/>
              </a:gs>
              <a:gs pos="100000">
                <a:srgbClr val="B40000"/>
              </a:gs>
            </a:gsLst>
            <a:lin ang="2700000" scaled="1"/>
            <a:tileRect/>
          </a:gra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03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37A2ECD-8491-D225-0D3C-29F2761A7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6200"/>
            <a:ext cx="11988800" cy="685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1A1304C-FA3C-1865-27F5-41FD4C675F1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1600" y="838200"/>
            <a:ext cx="11988800" cy="594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C78535-E541-9973-D54E-868450BA85E2}"/>
              </a:ext>
            </a:extLst>
          </p:cNvPr>
          <p:cNvSpPr/>
          <p:nvPr userDrawn="1"/>
        </p:nvSpPr>
        <p:spPr>
          <a:xfrm>
            <a:off x="0" y="762000"/>
            <a:ext cx="12192000" cy="54864"/>
          </a:xfrm>
          <a:prstGeom prst="rect">
            <a:avLst/>
          </a:prstGeom>
          <a:gradFill flip="none" rotWithShape="1">
            <a:gsLst>
              <a:gs pos="50000">
                <a:srgbClr val="800000"/>
              </a:gs>
              <a:gs pos="0">
                <a:srgbClr val="800000"/>
              </a:gs>
              <a:gs pos="78000">
                <a:srgbClr val="AC0000"/>
              </a:gs>
              <a:gs pos="100000">
                <a:srgbClr val="B40000"/>
              </a:gs>
            </a:gsLst>
            <a:lin ang="2700000" scaled="1"/>
            <a:tileRect/>
          </a:gra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85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way with cars on it&#10;&#10;AI-generated content may be incorrect.">
            <a:extLst>
              <a:ext uri="{FF2B5EF4-FFF2-40B4-BE49-F238E27FC236}">
                <a16:creationId xmlns:a16="http://schemas.microsoft.com/office/drawing/2014/main" id="{20914FDF-2814-A058-3923-5028FD134E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81200"/>
            <a:ext cx="12192000" cy="1924051"/>
          </a:xfrm>
          <a:prstGeom prst="rect">
            <a:avLst/>
          </a:prstGeom>
          <a:solidFill>
            <a:srgbClr val="A40000">
              <a:alpha val="69804"/>
            </a:srgbClr>
          </a:solidFill>
        </p:spPr>
        <p:txBody>
          <a:bodyPr anchor="ctr"/>
          <a:lstStyle>
            <a:lvl1pPr>
              <a:defRPr lang="en-US" sz="6600" b="1" cap="none" spc="0" dirty="0">
                <a:ln>
                  <a:noFill/>
                </a:ln>
                <a:solidFill>
                  <a:srgbClr val="FFFFCC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9204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37A2ECD-8491-D225-0D3C-29F2761A7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6200"/>
            <a:ext cx="11988800" cy="685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1A1304C-FA3C-1865-27F5-41FD4C675F1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1600" y="838200"/>
            <a:ext cx="11988800" cy="594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C78535-E541-9973-D54E-868450BA85E2}"/>
              </a:ext>
            </a:extLst>
          </p:cNvPr>
          <p:cNvSpPr/>
          <p:nvPr userDrawn="1"/>
        </p:nvSpPr>
        <p:spPr>
          <a:xfrm>
            <a:off x="0" y="762000"/>
            <a:ext cx="12192000" cy="54864"/>
          </a:xfrm>
          <a:prstGeom prst="rect">
            <a:avLst/>
          </a:prstGeom>
          <a:gradFill flip="none" rotWithShape="1">
            <a:gsLst>
              <a:gs pos="50000">
                <a:srgbClr val="800000"/>
              </a:gs>
              <a:gs pos="0">
                <a:srgbClr val="800000"/>
              </a:gs>
              <a:gs pos="78000">
                <a:srgbClr val="AC0000"/>
              </a:gs>
              <a:gs pos="100000">
                <a:srgbClr val="B40000"/>
              </a:gs>
            </a:gsLst>
            <a:lin ang="2700000" scaled="1"/>
            <a:tileRect/>
          </a:gra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87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37A2ECD-8491-D225-0D3C-29F2761A7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6200"/>
            <a:ext cx="11988800" cy="685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1A1304C-FA3C-1865-27F5-41FD4C675F1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1600" y="838200"/>
            <a:ext cx="11988800" cy="594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C78535-E541-9973-D54E-868450BA85E2}"/>
              </a:ext>
            </a:extLst>
          </p:cNvPr>
          <p:cNvSpPr/>
          <p:nvPr userDrawn="1"/>
        </p:nvSpPr>
        <p:spPr>
          <a:xfrm>
            <a:off x="0" y="762000"/>
            <a:ext cx="12192000" cy="54864"/>
          </a:xfrm>
          <a:prstGeom prst="rect">
            <a:avLst/>
          </a:prstGeom>
          <a:gradFill flip="none" rotWithShape="1">
            <a:gsLst>
              <a:gs pos="50000">
                <a:srgbClr val="800000"/>
              </a:gs>
              <a:gs pos="0">
                <a:srgbClr val="800000"/>
              </a:gs>
              <a:gs pos="78000">
                <a:srgbClr val="AC0000"/>
              </a:gs>
              <a:gs pos="100000">
                <a:srgbClr val="B40000"/>
              </a:gs>
            </a:gsLst>
            <a:lin ang="2700000" scaled="1"/>
            <a:tileRect/>
          </a:gra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860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1377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1"/>
            <a:ext cx="12192000" cy="5334000"/>
          </a:xfrm>
        </p:spPr>
        <p:txBody>
          <a:bodyPr/>
          <a:lstStyle>
            <a:lvl1pPr>
              <a:lnSpc>
                <a:spcPct val="110000"/>
              </a:lnSpc>
              <a:spcBef>
                <a:spcPts val="600"/>
              </a:spcBef>
              <a:buSzPct val="85000"/>
              <a:defRPr/>
            </a:lvl1pPr>
            <a:lvl2pPr>
              <a:lnSpc>
                <a:spcPct val="110000"/>
              </a:lnSpc>
              <a:spcBef>
                <a:spcPts val="600"/>
              </a:spcBef>
              <a:buSzPct val="135000"/>
              <a:defRPr sz="2200"/>
            </a:lvl2pPr>
            <a:lvl3pPr>
              <a:lnSpc>
                <a:spcPct val="110000"/>
              </a:lnSpc>
              <a:spcBef>
                <a:spcPts val="600"/>
              </a:spcBef>
              <a:buSzPct val="85000"/>
              <a:buFont typeface="Wingdings 3" pitchFamily="18" charset="2"/>
              <a:buChar char=""/>
              <a:defRPr sz="2000"/>
            </a:lvl3pPr>
            <a:lvl4pPr>
              <a:lnSpc>
                <a:spcPct val="110000"/>
              </a:lnSpc>
              <a:spcBef>
                <a:spcPts val="600"/>
              </a:spcBef>
              <a:defRPr sz="1800"/>
            </a:lvl4pPr>
            <a:lvl5pPr>
              <a:lnSpc>
                <a:spcPct val="110000"/>
              </a:lnSpc>
              <a:spcBef>
                <a:spcPts val="6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11176000" y="6248400"/>
            <a:ext cx="812800" cy="476250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B8A3DEB-C35F-48FE-B3DA-44B79CE662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182E125-5D29-CA39-CB2C-553C18684F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674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1"/>
            <a:ext cx="5994400" cy="5334000"/>
          </a:xfrm>
        </p:spPr>
        <p:txBody>
          <a:bodyPr/>
          <a:lstStyle>
            <a:lvl1pPr>
              <a:lnSpc>
                <a:spcPct val="110000"/>
              </a:lnSpc>
              <a:spcBef>
                <a:spcPts val="600"/>
              </a:spcBef>
              <a:buSzPct val="85000"/>
              <a:defRPr/>
            </a:lvl1pPr>
            <a:lvl2pPr>
              <a:lnSpc>
                <a:spcPct val="110000"/>
              </a:lnSpc>
              <a:spcBef>
                <a:spcPts val="600"/>
              </a:spcBef>
              <a:buSzPct val="135000"/>
              <a:defRPr sz="2200"/>
            </a:lvl2pPr>
            <a:lvl3pPr>
              <a:lnSpc>
                <a:spcPct val="110000"/>
              </a:lnSpc>
              <a:spcBef>
                <a:spcPts val="600"/>
              </a:spcBef>
              <a:buSzPct val="85000"/>
              <a:buFont typeface="Wingdings 3" pitchFamily="18" charset="2"/>
              <a:buChar char=""/>
              <a:defRPr sz="2000"/>
            </a:lvl3pPr>
            <a:lvl4pPr>
              <a:lnSpc>
                <a:spcPct val="110000"/>
              </a:lnSpc>
              <a:spcBef>
                <a:spcPts val="600"/>
              </a:spcBef>
              <a:defRPr sz="1800"/>
            </a:lvl4pPr>
            <a:lvl5pPr>
              <a:lnSpc>
                <a:spcPct val="110000"/>
              </a:lnSpc>
              <a:spcBef>
                <a:spcPts val="6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11176000" y="6248400"/>
            <a:ext cx="812800" cy="476250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B8A3DEB-C35F-48FE-B3DA-44B79CE662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2964B5D-63D1-786A-9B85-F02390FAEC2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94697" y="762000"/>
            <a:ext cx="5994400" cy="5334000"/>
          </a:xfrm>
        </p:spPr>
        <p:txBody>
          <a:bodyPr/>
          <a:lstStyle>
            <a:lvl1pPr>
              <a:lnSpc>
                <a:spcPct val="110000"/>
              </a:lnSpc>
              <a:spcBef>
                <a:spcPts val="600"/>
              </a:spcBef>
              <a:buSzPct val="85000"/>
              <a:defRPr/>
            </a:lvl1pPr>
            <a:lvl2pPr>
              <a:lnSpc>
                <a:spcPct val="110000"/>
              </a:lnSpc>
              <a:spcBef>
                <a:spcPts val="600"/>
              </a:spcBef>
              <a:buSzPct val="135000"/>
              <a:defRPr sz="2200"/>
            </a:lvl2pPr>
            <a:lvl3pPr>
              <a:lnSpc>
                <a:spcPct val="110000"/>
              </a:lnSpc>
              <a:spcBef>
                <a:spcPts val="600"/>
              </a:spcBef>
              <a:buSzPct val="85000"/>
              <a:buFont typeface="Wingdings 3" pitchFamily="18" charset="2"/>
              <a:buChar char=""/>
              <a:defRPr sz="2000"/>
            </a:lvl3pPr>
            <a:lvl4pPr>
              <a:lnSpc>
                <a:spcPct val="110000"/>
              </a:lnSpc>
              <a:spcBef>
                <a:spcPts val="600"/>
              </a:spcBef>
              <a:defRPr sz="1800"/>
            </a:lvl4pPr>
            <a:lvl5pPr>
              <a:lnSpc>
                <a:spcPct val="110000"/>
              </a:lnSpc>
              <a:spcBef>
                <a:spcPts val="6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0ED929E-9410-FF8F-CDB3-0B8D91C888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674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3817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11176000" y="6248400"/>
            <a:ext cx="812800" cy="476250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B8A3DEB-C35F-48FE-B3DA-44B79CE662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304D01A-A70F-3C6F-F542-86FE2CF5CC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674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63492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304D01A-A70F-3C6F-F542-86FE2CF5CC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674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EB91D6-FB01-EEB3-E6DA-3F1009A91015}"/>
              </a:ext>
            </a:extLst>
          </p:cNvPr>
          <p:cNvSpPr/>
          <p:nvPr userDrawn="1"/>
        </p:nvSpPr>
        <p:spPr>
          <a:xfrm>
            <a:off x="0" y="6019800"/>
            <a:ext cx="12192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42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06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ad with a clock on it&#10;&#10;AI-generated content may be incorrect.">
            <a:extLst>
              <a:ext uri="{FF2B5EF4-FFF2-40B4-BE49-F238E27FC236}">
                <a16:creationId xmlns:a16="http://schemas.microsoft.com/office/drawing/2014/main" id="{882F13EE-F8B7-39FC-041C-EC43A80CD4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09800"/>
            <a:ext cx="12192000" cy="1924051"/>
          </a:xfrm>
          <a:prstGeom prst="rect">
            <a:avLst/>
          </a:prstGeom>
          <a:solidFill>
            <a:srgbClr val="004D86">
              <a:alpha val="69804"/>
            </a:srgbClr>
          </a:solidFill>
        </p:spPr>
        <p:txBody>
          <a:bodyPr anchor="ctr"/>
          <a:lstStyle>
            <a:lvl1pPr>
              <a:defRPr lang="en-US" sz="7200" b="1" cap="none" spc="0" dirty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126452"/>
            <a:ext cx="12192000" cy="902747"/>
          </a:xfrm>
          <a:prstGeom prst="rect">
            <a:avLst/>
          </a:prstGeom>
          <a:solidFill>
            <a:srgbClr val="004070">
              <a:alpha val="80000"/>
            </a:srgbClr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178858"/>
            <a:ext cx="12191999" cy="685800"/>
          </a:xfrm>
          <a:prstGeom prst="rect">
            <a:avLst/>
          </a:prstGeom>
          <a:solidFill>
            <a:srgbClr val="004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 userDrawn="1"/>
        </p:nvSpPr>
        <p:spPr>
          <a:xfrm>
            <a:off x="0" y="-37620"/>
            <a:ext cx="12192000" cy="698020"/>
          </a:xfrm>
          <a:prstGeom prst="rect">
            <a:avLst/>
          </a:prstGeom>
          <a:solidFill>
            <a:srgbClr val="004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1999" cy="674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7077"/>
            <a:ext cx="12192000" cy="532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4"/>
          <p:cNvSpPr txBox="1">
            <a:spLocks noChangeArrowheads="1"/>
          </p:cNvSpPr>
          <p:nvPr userDrawn="1"/>
        </p:nvSpPr>
        <p:spPr>
          <a:xfrm>
            <a:off x="468592" y="5666486"/>
            <a:ext cx="6502400" cy="47625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Your Success is our Passion </a:t>
            </a:r>
          </a:p>
        </p:txBody>
      </p:sp>
      <p:pic>
        <p:nvPicPr>
          <p:cNvPr id="16" name="Picture 15" descr="topbar.pn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0" y="661385"/>
            <a:ext cx="12192000" cy="93472"/>
          </a:xfrm>
          <a:prstGeom prst="rect">
            <a:avLst/>
          </a:prstGeom>
        </p:spPr>
      </p:pic>
      <p:pic>
        <p:nvPicPr>
          <p:cNvPr id="17" name="Picture 16" descr="topbar.pn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0" y="6134408"/>
            <a:ext cx="12192000" cy="9347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49" r:id="rId3"/>
    <p:sldLayoutId id="2147483750" r:id="rId4"/>
    <p:sldLayoutId id="2147483781" r:id="rId5"/>
    <p:sldLayoutId id="2147483755" r:id="rId6"/>
    <p:sldLayoutId id="2147483791" r:id="rId7"/>
    <p:sldLayoutId id="2147483790" r:id="rId8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000" b="1" cap="none" spc="0" dirty="0" smtClean="0">
          <a:ln w="18415" cmpd="sng">
            <a:solidFill>
              <a:srgbClr val="FFFFFF"/>
            </a:solidFill>
            <a:prstDash val="solid"/>
          </a:ln>
          <a:solidFill>
            <a:srgbClr val="FFFFFF"/>
          </a:solidFill>
          <a:effectLst/>
          <a:latin typeface="Times New Roman" pitchFamily="18" charset="0"/>
          <a:ea typeface="+mj-ea"/>
          <a:cs typeface="Times New Roman" pitchFamily="18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262673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262673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262673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262673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ts val="600"/>
        </a:spcBef>
        <a:spcAft>
          <a:spcPct val="0"/>
        </a:spcAft>
        <a:buFont typeface="Wingdings" pitchFamily="2" charset="2"/>
        <a:buChar char="q"/>
        <a:defRPr sz="2800">
          <a:solidFill>
            <a:srgbClr val="004D86"/>
          </a:solidFill>
          <a:latin typeface="+mn-lt"/>
          <a:ea typeface="+mn-ea"/>
          <a:cs typeface="+mn-cs"/>
        </a:defRPr>
      </a:lvl1pPr>
      <a:lvl2pPr marL="625475" indent="-227013" algn="l" rtl="0" eaLnBrk="0" fontAlgn="base" hangingPunct="0">
        <a:lnSpc>
          <a:spcPct val="110000"/>
        </a:lnSpc>
        <a:spcBef>
          <a:spcPts val="600"/>
        </a:spcBef>
        <a:spcAft>
          <a:spcPct val="0"/>
        </a:spcAft>
        <a:buFont typeface="Wingdings" pitchFamily="2" charset="2"/>
        <a:buChar char="§"/>
        <a:defRPr sz="2200">
          <a:solidFill>
            <a:srgbClr val="004D86"/>
          </a:solidFill>
          <a:latin typeface="+mn-lt"/>
        </a:defRPr>
      </a:lvl2pPr>
      <a:lvl3pPr marL="858838" indent="-233363" algn="l" rtl="0" eaLnBrk="0" fontAlgn="base" hangingPunct="0">
        <a:lnSpc>
          <a:spcPct val="110000"/>
        </a:lnSpc>
        <a:spcBef>
          <a:spcPts val="600"/>
        </a:spcBef>
        <a:spcAft>
          <a:spcPct val="0"/>
        </a:spcAft>
        <a:buChar char="•"/>
        <a:defRPr sz="1800">
          <a:solidFill>
            <a:srgbClr val="004D86"/>
          </a:solidFill>
          <a:latin typeface="+mn-lt"/>
        </a:defRPr>
      </a:lvl3pPr>
      <a:lvl4pPr marL="1085850" indent="-228600" algn="l" rtl="0" eaLnBrk="0" fontAlgn="base" hangingPunct="0">
        <a:lnSpc>
          <a:spcPct val="110000"/>
        </a:lnSpc>
        <a:spcBef>
          <a:spcPts val="600"/>
        </a:spcBef>
        <a:spcAft>
          <a:spcPct val="0"/>
        </a:spcAft>
        <a:buChar char="–"/>
        <a:defRPr lang="en-US" sz="1600" b="0" cap="none" spc="0" dirty="0">
          <a:ln>
            <a:noFill/>
          </a:ln>
          <a:solidFill>
            <a:srgbClr val="004D86"/>
          </a:solidFill>
          <a:effectLst/>
          <a:latin typeface="+mn-lt"/>
          <a:ea typeface="+mj-ea"/>
          <a:cs typeface="Times New Roman" pitchFamily="18" charset="0"/>
        </a:defRPr>
      </a:lvl4pPr>
      <a:lvl5pPr marL="1312863" indent="-228600" algn="l" rtl="0" eaLnBrk="0" fontAlgn="base" hangingPunct="0">
        <a:lnSpc>
          <a:spcPct val="110000"/>
        </a:lnSpc>
        <a:spcBef>
          <a:spcPts val="600"/>
        </a:spcBef>
        <a:spcAft>
          <a:spcPct val="0"/>
        </a:spcAft>
        <a:buChar char="»"/>
        <a:defRPr sz="1400">
          <a:solidFill>
            <a:srgbClr val="004D8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7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2800" b="0" cap="none" spc="0" dirty="0" smtClean="0">
          <a:ln w="18415" cmpd="sng">
            <a:solidFill>
              <a:srgbClr val="FFFFFF"/>
            </a:solidFill>
            <a:prstDash val="solid"/>
          </a:ln>
          <a:solidFill>
            <a:srgbClr val="FFFFFF"/>
          </a:solidFill>
          <a:effectLst/>
          <a:latin typeface="Times New Roman" pitchFamily="18" charset="0"/>
          <a:ea typeface="+mj-ea"/>
          <a:cs typeface="Times New Roman" pitchFamily="18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262673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262673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262673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262673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q"/>
        <a:defRPr sz="2400">
          <a:solidFill>
            <a:srgbClr val="004D86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rgbClr val="004D86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4D86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lang="en-US" sz="2800" b="0" cap="none" spc="0" dirty="0" smtClean="0">
          <a:ln w="18415" cmpd="sng">
            <a:solidFill>
              <a:srgbClr val="FFFFFF"/>
            </a:solidFill>
            <a:prstDash val="solid"/>
          </a:ln>
          <a:solidFill>
            <a:srgbClr val="FFFFFF"/>
          </a:solidFill>
          <a:effectLst/>
          <a:latin typeface="Times New Roman" pitchFamily="18" charset="0"/>
          <a:ea typeface="+mj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4D86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sustainabledevelopment.un.org/topics/sustainabletransport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E1B3FE1-ECCE-4976-87AE-20DF9D6122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/>
              <a:t>Topology and Resilience: A Geospatial Analysis of Transportation Network In North Carolina</a:t>
            </a:r>
          </a:p>
        </p:txBody>
      </p:sp>
      <p:sp>
        <p:nvSpPr>
          <p:cNvPr id="5" name="Subtitle 7">
            <a:extLst>
              <a:ext uri="{FF2B5EF4-FFF2-40B4-BE49-F238E27FC236}">
                <a16:creationId xmlns:a16="http://schemas.microsoft.com/office/drawing/2014/main" id="{EA452CF0-D5CC-5FB3-1AE0-AF5FB94F0B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dirty="0"/>
              <a:t>Trung V. Tran, PhD, GISP</a:t>
            </a:r>
          </a:p>
          <a:p>
            <a:pPr algn="l"/>
            <a:r>
              <a:rPr lang="en-US" sz="1800" dirty="0"/>
              <a:t>Associate Professor of Geospatial Science</a:t>
            </a:r>
          </a:p>
        </p:txBody>
      </p:sp>
      <p:pic>
        <p:nvPicPr>
          <p:cNvPr id="3" name="Picture 2" descr="A blue and black logo&#10;&#10;AI-generated content may be incorrect.">
            <a:extLst>
              <a:ext uri="{FF2B5EF4-FFF2-40B4-BE49-F238E27FC236}">
                <a16:creationId xmlns:a16="http://schemas.microsoft.com/office/drawing/2014/main" id="{52FF2672-745A-52F7-5433-7556C3902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0"/>
            <a:ext cx="2461722" cy="13908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504F6D-12FF-A13C-8507-9A7576F6578A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4070"/>
                </a:solidFill>
              </a:rPr>
              <a:t>NCMUG / NCAMPO 2025, Wilmington, North Carolina</a:t>
            </a:r>
          </a:p>
        </p:txBody>
      </p:sp>
      <p:pic>
        <p:nvPicPr>
          <p:cNvPr id="1026" name="Picture 2" descr="North Carolina Department of ...">
            <a:extLst>
              <a:ext uri="{FF2B5EF4-FFF2-40B4-BE49-F238E27FC236}">
                <a16:creationId xmlns:a16="http://schemas.microsoft.com/office/drawing/2014/main" id="{0E488844-4B25-EADF-9A1C-FC8293EB2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242" y="281716"/>
            <a:ext cx="1490158" cy="149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495491-EB4D-CDA5-8502-1FFB0E82E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62001"/>
            <a:ext cx="5791200" cy="5334000"/>
          </a:xfrm>
        </p:spPr>
        <p:txBody>
          <a:bodyPr>
            <a:normAutofit/>
          </a:bodyPr>
          <a:lstStyle/>
          <a:p>
            <a:r>
              <a:rPr lang="en-US" sz="2800" dirty="0"/>
              <a:t>NCDOT Roads Geodatabase</a:t>
            </a:r>
          </a:p>
          <a:p>
            <a:pPr lvl="1"/>
            <a:r>
              <a:rPr lang="en-US" sz="2400" dirty="0"/>
              <a:t>Networks were built for each cities.</a:t>
            </a:r>
          </a:p>
          <a:p>
            <a:pPr lvl="2"/>
            <a:r>
              <a:rPr lang="en-US" sz="2400" dirty="0"/>
              <a:t>Driving directions were accounted.</a:t>
            </a:r>
          </a:p>
          <a:p>
            <a:pPr lvl="2"/>
            <a:r>
              <a:rPr lang="en-US" sz="2400" dirty="0"/>
              <a:t>Travel time were accounted.</a:t>
            </a:r>
          </a:p>
          <a:p>
            <a:pPr lvl="2"/>
            <a:endParaRPr lang="en-US" sz="2400" dirty="0"/>
          </a:p>
          <a:p>
            <a:r>
              <a:rPr lang="en-US" sz="2800" dirty="0"/>
              <a:t>North Carolina Building Footprint</a:t>
            </a:r>
          </a:p>
          <a:p>
            <a:pPr lvl="1"/>
            <a:r>
              <a:rPr lang="en-US" sz="2400" dirty="0"/>
              <a:t>FEMA </a:t>
            </a:r>
            <a:r>
              <a:rPr lang="en-US" sz="2400" dirty="0" err="1"/>
              <a:t>Hazus</a:t>
            </a:r>
            <a:r>
              <a:rPr lang="en-US" sz="2400" dirty="0"/>
              <a:t> Program’s Building Inventory Data</a:t>
            </a:r>
          </a:p>
          <a:p>
            <a:pPr lvl="1"/>
            <a:r>
              <a:rPr lang="en-US" sz="2400" dirty="0"/>
              <a:t>Buildings for essential purposes were selected as service providers for Service Area analyses.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42B69A-4FD2-2CBF-46C2-130967DF7D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0B8A3DEB-C35F-48FE-B3DA-44B79CE6621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C022EF-1905-EB04-62CF-A44BDFE21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DB5A74-DEE6-AE31-E9B1-D228D676B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726" y="3124200"/>
            <a:ext cx="6054777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09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CFD29-8602-E138-52EB-F7580617F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AC2E81-3427-E0E2-BCAD-6F314B91E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62001"/>
            <a:ext cx="7086600" cy="5333999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Preprocessing</a:t>
            </a:r>
          </a:p>
          <a:p>
            <a:pPr lvl="1"/>
            <a:r>
              <a:rPr lang="en-US" dirty="0"/>
              <a:t>Generate geographic envelops of cities based on census places.</a:t>
            </a:r>
          </a:p>
          <a:p>
            <a:pPr lvl="1"/>
            <a:r>
              <a:rPr lang="en-US" dirty="0"/>
              <a:t>Clip NC Roads to envelops.</a:t>
            </a:r>
          </a:p>
          <a:p>
            <a:pPr lvl="1"/>
            <a:r>
              <a:rPr lang="en-US" dirty="0"/>
              <a:t>Calculate lengths and travel times of road segments.</a:t>
            </a:r>
          </a:p>
          <a:p>
            <a:pPr lvl="1"/>
            <a:r>
              <a:rPr lang="en-US" dirty="0"/>
              <a:t>Build network datasets (impedance = travel time/minutes)</a:t>
            </a:r>
          </a:p>
          <a:p>
            <a:pPr lvl="1"/>
            <a:r>
              <a:rPr lang="en-US" dirty="0"/>
              <a:t>Extract NC Building Footprints, essential places and residential places, to envelops.</a:t>
            </a:r>
          </a:p>
          <a:p>
            <a:pPr lvl="1"/>
            <a:r>
              <a:rPr lang="en-US" dirty="0"/>
              <a:t>Generate random network barrier points</a:t>
            </a:r>
          </a:p>
          <a:p>
            <a:pPr lvl="2"/>
            <a:r>
              <a:rPr lang="en-US" sz="1800" dirty="0"/>
              <a:t>Network barriers as edge centroids were randomly selected for 6 scenarios: 5% of the total edges, 10%, 15%, 20%, 25%, and 30%.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004BB8-9006-5042-F07A-BEB94CB3A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A3DEB-C35F-48FE-B3DA-44B79CE6621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E788CD0-1883-122A-82E4-46ED4F11E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 [1/2]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B8B0F0-E6BD-F45A-44E2-DA11A37E2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735166"/>
            <a:ext cx="5060781" cy="472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4C917A-9458-6838-EEEB-F7260CDEA2F2}"/>
              </a:ext>
            </a:extLst>
          </p:cNvPr>
          <p:cNvSpPr txBox="1"/>
          <p:nvPr/>
        </p:nvSpPr>
        <p:spPr>
          <a:xfrm>
            <a:off x="7105833" y="5490643"/>
            <a:ext cx="5041548" cy="671755"/>
          </a:xfrm>
          <a:prstGeom prst="rect">
            <a:avLst/>
          </a:prstGeom>
          <a:solidFill>
            <a:srgbClr val="FFFFAB">
              <a:alpha val="49804"/>
            </a:srgbClr>
          </a:solidFill>
          <a:ln>
            <a:noFill/>
          </a:ln>
        </p:spPr>
        <p:txBody>
          <a:bodyPr wrap="square" rtlCol="0">
            <a:normAutofit/>
          </a:bodyPr>
          <a:lstStyle/>
          <a:p>
            <a:r>
              <a:rPr lang="en-US" b="1" dirty="0"/>
              <a:t>Raleigh and its envelop</a:t>
            </a:r>
          </a:p>
          <a:p>
            <a:r>
              <a:rPr lang="en-US" dirty="0"/>
              <a:t>Map scale: 1:220,000</a:t>
            </a:r>
          </a:p>
        </p:txBody>
      </p:sp>
    </p:spTree>
    <p:extLst>
      <p:ext uri="{BB962C8B-B14F-4D97-AF65-F5344CB8AC3E}">
        <p14:creationId xmlns:p14="http://schemas.microsoft.com/office/powerpoint/2010/main" val="4081813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75D61-04EB-D17A-8F63-92A1532CB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C93DD3-0103-DB90-01D6-F3F699BC4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62001"/>
            <a:ext cx="12192000" cy="5334000"/>
          </a:xfrm>
        </p:spPr>
        <p:txBody>
          <a:bodyPr>
            <a:normAutofit/>
          </a:bodyPr>
          <a:lstStyle/>
          <a:p>
            <a:r>
              <a:rPr lang="en-US" sz="3200" dirty="0"/>
              <a:t>Network Analysis/Service Area Analysis: to quantify service area coverages of essential places with and without random network barriers.</a:t>
            </a:r>
          </a:p>
          <a:p>
            <a:pPr lvl="1"/>
            <a:r>
              <a:rPr lang="en-US" sz="2400" dirty="0"/>
              <a:t>Conduct Service Area Analyses at 5, 10, 15 minutes cutoffs for each city.</a:t>
            </a:r>
          </a:p>
          <a:p>
            <a:pPr lvl="2"/>
            <a:r>
              <a:rPr lang="en-US" dirty="0"/>
              <a:t>For each cutoff, Service Area Analyses were conducted under non-barrier and with-barrier scenarios.</a:t>
            </a:r>
          </a:p>
          <a:p>
            <a:pPr lvl="2"/>
            <a:r>
              <a:rPr lang="en-US" dirty="0"/>
              <a:t>Service coverages (in square mile) were recorded for post-analyses.</a:t>
            </a:r>
          </a:p>
          <a:p>
            <a:endParaRPr lang="en-US" sz="3200" dirty="0"/>
          </a:p>
          <a:p>
            <a:r>
              <a:rPr lang="en-US" sz="3200" dirty="0"/>
              <a:t>Geographic Distribution / Standard Distance (1SD): to quantify the degree of compactness of essential places within cities.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BEA2C5-0A58-3504-81F0-D8F90EC86A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A3DEB-C35F-48FE-B3DA-44B79CE66210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9F5E0F-F54F-A952-283F-1F638997B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 [2/2]</a:t>
            </a:r>
          </a:p>
        </p:txBody>
      </p:sp>
    </p:spTree>
    <p:extLst>
      <p:ext uri="{BB962C8B-B14F-4D97-AF65-F5344CB8AC3E}">
        <p14:creationId xmlns:p14="http://schemas.microsoft.com/office/powerpoint/2010/main" val="1199811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7F1C82-EFFC-5D82-DA5A-2776E79AA5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Findings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D4F46A-CDC3-430A-C060-3507D1C7E5A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79200" y="6248400"/>
            <a:ext cx="812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B8A3DEB-C35F-48FE-B3DA-44B79CE66210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842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993E1D-4E4D-86B1-BFD8-1596CFF09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Distributions of Essential Places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7B661F-000B-2CC2-7160-B9FA6FF88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196" y="1066800"/>
            <a:ext cx="2206804" cy="30084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7F0539-7F90-87CB-72FA-B45E67D34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1" y="1066800"/>
            <a:ext cx="2156924" cy="30084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4DDCE5-25A7-D63C-707F-5AC28863E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066800"/>
            <a:ext cx="4002747" cy="3008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7A7027-46B4-33AC-4FE2-86BA6B4837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8399" y="1066799"/>
            <a:ext cx="3222410" cy="30084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87909B5-6AC1-9B29-5A5A-11B84B7EC985}"/>
              </a:ext>
            </a:extLst>
          </p:cNvPr>
          <p:cNvSpPr txBox="1"/>
          <p:nvPr/>
        </p:nvSpPr>
        <p:spPr>
          <a:xfrm>
            <a:off x="0" y="4092842"/>
            <a:ext cx="2338423" cy="1477328"/>
          </a:xfrm>
          <a:prstGeom prst="rect">
            <a:avLst/>
          </a:prstGeom>
          <a:solidFill>
            <a:srgbClr val="FFFFCC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Asheville</a:t>
            </a:r>
          </a:p>
          <a:p>
            <a:r>
              <a:rPr lang="en-US" dirty="0"/>
              <a:t>Elongated</a:t>
            </a:r>
          </a:p>
          <a:p>
            <a:r>
              <a:rPr lang="en-US" dirty="0"/>
              <a:t>Long axis: 6,973</a:t>
            </a:r>
          </a:p>
          <a:p>
            <a:r>
              <a:rPr lang="en-US" dirty="0"/>
              <a:t>Short axis: 2,322</a:t>
            </a:r>
          </a:p>
          <a:p>
            <a:r>
              <a:rPr lang="en-US" dirty="0"/>
              <a:t>Ratio: 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2C9519-5D10-8DB1-C333-1C5A322CDCBA}"/>
              </a:ext>
            </a:extLst>
          </p:cNvPr>
          <p:cNvSpPr txBox="1"/>
          <p:nvPr/>
        </p:nvSpPr>
        <p:spPr>
          <a:xfrm>
            <a:off x="2338423" y="4092842"/>
            <a:ext cx="2385977" cy="1477328"/>
          </a:xfrm>
          <a:prstGeom prst="rect">
            <a:avLst/>
          </a:prstGeom>
          <a:solidFill>
            <a:srgbClr val="FFFFCC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Durham</a:t>
            </a:r>
          </a:p>
          <a:p>
            <a:r>
              <a:rPr lang="en-US" dirty="0"/>
              <a:t>Dispersed</a:t>
            </a:r>
          </a:p>
          <a:p>
            <a:r>
              <a:rPr lang="en-US" dirty="0"/>
              <a:t>Long axis: 9,330</a:t>
            </a:r>
          </a:p>
          <a:p>
            <a:r>
              <a:rPr lang="en-US" dirty="0"/>
              <a:t>Short axis: 8,073</a:t>
            </a:r>
          </a:p>
          <a:p>
            <a:r>
              <a:rPr lang="en-US" dirty="0"/>
              <a:t>Ratio: 1.1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A5C0B6-798F-8AE0-47C4-C8B5D8820DC7}"/>
              </a:ext>
            </a:extLst>
          </p:cNvPr>
          <p:cNvSpPr txBox="1"/>
          <p:nvPr/>
        </p:nvSpPr>
        <p:spPr>
          <a:xfrm>
            <a:off x="4724400" y="4092842"/>
            <a:ext cx="4203999" cy="1477328"/>
          </a:xfrm>
          <a:prstGeom prst="rect">
            <a:avLst/>
          </a:prstGeom>
          <a:solidFill>
            <a:srgbClr val="FFFFCC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Greensboro</a:t>
            </a:r>
          </a:p>
          <a:p>
            <a:r>
              <a:rPr lang="en-US" dirty="0"/>
              <a:t>Slightly Elongated</a:t>
            </a:r>
          </a:p>
          <a:p>
            <a:r>
              <a:rPr lang="en-US" dirty="0"/>
              <a:t>Long axis: 5,465</a:t>
            </a:r>
          </a:p>
          <a:p>
            <a:r>
              <a:rPr lang="en-US" dirty="0"/>
              <a:t>Short axis: 2,938</a:t>
            </a:r>
          </a:p>
          <a:p>
            <a:r>
              <a:rPr lang="en-US" dirty="0"/>
              <a:t>Ratio: 1.9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7BCF64-F9E3-4AA6-5E85-192DAF253C06}"/>
              </a:ext>
            </a:extLst>
          </p:cNvPr>
          <p:cNvSpPr txBox="1"/>
          <p:nvPr/>
        </p:nvSpPr>
        <p:spPr>
          <a:xfrm>
            <a:off x="8915010" y="4092842"/>
            <a:ext cx="3235800" cy="1477328"/>
          </a:xfrm>
          <a:prstGeom prst="rect">
            <a:avLst/>
          </a:prstGeom>
          <a:solidFill>
            <a:srgbClr val="FFFFCC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Raleigh</a:t>
            </a:r>
          </a:p>
          <a:p>
            <a:r>
              <a:rPr lang="en-US" dirty="0"/>
              <a:t>Dispersed</a:t>
            </a:r>
          </a:p>
          <a:p>
            <a:r>
              <a:rPr lang="en-US" dirty="0"/>
              <a:t>Long axis: 12,884</a:t>
            </a:r>
          </a:p>
          <a:p>
            <a:r>
              <a:rPr lang="en-US" dirty="0"/>
              <a:t>Short axis: 8,909</a:t>
            </a:r>
          </a:p>
          <a:p>
            <a:r>
              <a:rPr lang="en-US" dirty="0"/>
              <a:t>Ratio: 1.4</a:t>
            </a:r>
          </a:p>
        </p:txBody>
      </p:sp>
    </p:spTree>
    <p:extLst>
      <p:ext uri="{BB962C8B-B14F-4D97-AF65-F5344CB8AC3E}">
        <p14:creationId xmlns:p14="http://schemas.microsoft.com/office/powerpoint/2010/main" val="234505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090819C-6DCD-678B-C586-818254D6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Effect of Random Barriers on Service Area Coverage at 5 Minute Cutoff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4BDD28-B61A-3EC2-575F-CF0ACE83E0C9}"/>
              </a:ext>
            </a:extLst>
          </p:cNvPr>
          <p:cNvSpPr txBox="1"/>
          <p:nvPr/>
        </p:nvSpPr>
        <p:spPr>
          <a:xfrm>
            <a:off x="7696200" y="1028700"/>
            <a:ext cx="4343400" cy="4800600"/>
          </a:xfrm>
          <a:prstGeom prst="rect">
            <a:avLst/>
          </a:prstGeom>
          <a:solidFill>
            <a:srgbClr val="FFFFAB">
              <a:alpha val="49804"/>
            </a:srgb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Asheville</a:t>
            </a:r>
            <a:r>
              <a:rPr lang="en-US" dirty="0"/>
              <a:t>: Experiences the Steepest Decline in Service Area Coverage (98.55% decrease)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Initial Coverage (0% Barriers): 303.81 sq. mi.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Final Coverage (30% Barriers): 4.40 sq. mi.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Durham, Greensboro, Raleigh</a:t>
            </a:r>
            <a:r>
              <a:rPr lang="en-US" dirty="0"/>
              <a:t>: Show Moderate but Steady Declines in Coverage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Durham: 169.73 sq. mi. (0%) → 5.07 sq. mi. (30%) (a 97% reduction).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Greensboro: 158.17 sq. mi. (0%) → 6.57 sq. mi. (30%) (95.8% reduction).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Raleigh: 180.07 sq. mi (0%) to 4.38 sq. mi (30%) (97.6% reduction)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4332D3-88B3-BC11-590C-E59A5B502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48" y="1033272"/>
            <a:ext cx="7490721" cy="4800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525B44-FA90-2AAC-1C66-845E6C9F2E54}"/>
              </a:ext>
            </a:extLst>
          </p:cNvPr>
          <p:cNvSpPr txBox="1"/>
          <p:nvPr/>
        </p:nvSpPr>
        <p:spPr>
          <a:xfrm>
            <a:off x="2209800" y="220980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-29%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CEF268-5899-6A2B-3E9B-9A9F8335BC1E}"/>
              </a:ext>
            </a:extLst>
          </p:cNvPr>
          <p:cNvSpPr txBox="1"/>
          <p:nvPr/>
        </p:nvSpPr>
        <p:spPr>
          <a:xfrm>
            <a:off x="2971800" y="289560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-37%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6DD7A3-942A-5183-613C-E156C348C334}"/>
              </a:ext>
            </a:extLst>
          </p:cNvPr>
          <p:cNvSpPr txBox="1"/>
          <p:nvPr/>
        </p:nvSpPr>
        <p:spPr>
          <a:xfrm>
            <a:off x="3900808" y="358140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-62%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E8C54D-A530-E13E-CBA0-DC47CD938837}"/>
              </a:ext>
            </a:extLst>
          </p:cNvPr>
          <p:cNvSpPr txBox="1"/>
          <p:nvPr/>
        </p:nvSpPr>
        <p:spPr>
          <a:xfrm>
            <a:off x="5638800" y="411480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-63%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41D985-F844-8CBF-DE30-3DE6717ADE17}"/>
              </a:ext>
            </a:extLst>
          </p:cNvPr>
          <p:cNvSpPr txBox="1"/>
          <p:nvPr/>
        </p:nvSpPr>
        <p:spPr>
          <a:xfrm>
            <a:off x="6553200" y="434340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-82%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E96F29-BE01-E7F5-4C3A-726AB177447D}"/>
              </a:ext>
            </a:extLst>
          </p:cNvPr>
          <p:cNvSpPr txBox="1"/>
          <p:nvPr/>
        </p:nvSpPr>
        <p:spPr>
          <a:xfrm>
            <a:off x="4495800" y="3906021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+33%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FA02FA-3AC3-B230-1216-C00DD69ADC08}"/>
              </a:ext>
            </a:extLst>
          </p:cNvPr>
          <p:cNvSpPr txBox="1"/>
          <p:nvPr/>
        </p:nvSpPr>
        <p:spPr>
          <a:xfrm>
            <a:off x="1685228" y="3445844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-22%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A6FDC5-2BB0-BD01-EB7A-5101DB7AB396}"/>
              </a:ext>
            </a:extLst>
          </p:cNvPr>
          <p:cNvSpPr txBox="1"/>
          <p:nvPr/>
        </p:nvSpPr>
        <p:spPr>
          <a:xfrm>
            <a:off x="2588864" y="3888945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-34%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45AA7D-FD7E-B5E4-0C97-089095E6C782}"/>
              </a:ext>
            </a:extLst>
          </p:cNvPr>
          <p:cNvSpPr txBox="1"/>
          <p:nvPr/>
        </p:nvSpPr>
        <p:spPr>
          <a:xfrm>
            <a:off x="3557576" y="4273608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-58%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7DBCA9-BCD4-3101-FC04-73C610C0C6E5}"/>
              </a:ext>
            </a:extLst>
          </p:cNvPr>
          <p:cNvSpPr txBox="1"/>
          <p:nvPr/>
        </p:nvSpPr>
        <p:spPr>
          <a:xfrm>
            <a:off x="4876449" y="1650942"/>
            <a:ext cx="1710038" cy="1169551"/>
          </a:xfrm>
          <a:prstGeom prst="rect">
            <a:avLst/>
          </a:prstGeom>
          <a:solidFill>
            <a:schemeClr val="bg1">
              <a:lumMod val="85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0-15% Barriers:</a:t>
            </a:r>
          </a:p>
          <a:p>
            <a:r>
              <a:rPr lang="en-US" sz="1400" dirty="0"/>
              <a:t>Asheville: -83%</a:t>
            </a:r>
          </a:p>
          <a:p>
            <a:r>
              <a:rPr lang="en-US" sz="1400" dirty="0"/>
              <a:t>Durham: -75%</a:t>
            </a:r>
          </a:p>
          <a:p>
            <a:r>
              <a:rPr lang="en-US" sz="1400" dirty="0"/>
              <a:t>Greensboro: -79%</a:t>
            </a:r>
          </a:p>
          <a:p>
            <a:r>
              <a:rPr lang="en-US" sz="1400" dirty="0"/>
              <a:t>Raleigh: -76%</a:t>
            </a:r>
          </a:p>
        </p:txBody>
      </p:sp>
    </p:spTree>
    <p:extLst>
      <p:ext uri="{BB962C8B-B14F-4D97-AF65-F5344CB8AC3E}">
        <p14:creationId xmlns:p14="http://schemas.microsoft.com/office/powerpoint/2010/main" val="1581856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C74BC-E2E2-523C-D057-03D70B770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1DAE61-12C4-FFDB-5096-CE2377139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Effect of Random Barriers on Service Area Coverage at 10 Minute Cutoff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78C526-988E-A7F9-960A-608E65C9E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262" y="745213"/>
            <a:ext cx="9523476" cy="61127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AD1D01-5F4D-E80A-756B-AC1FDFD311CB}"/>
              </a:ext>
            </a:extLst>
          </p:cNvPr>
          <p:cNvSpPr txBox="1"/>
          <p:nvPr/>
        </p:nvSpPr>
        <p:spPr>
          <a:xfrm>
            <a:off x="3962400" y="228600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-25%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B25431-A422-C225-1A52-4C28BBF2B342}"/>
              </a:ext>
            </a:extLst>
          </p:cNvPr>
          <p:cNvSpPr txBox="1"/>
          <p:nvPr/>
        </p:nvSpPr>
        <p:spPr>
          <a:xfrm>
            <a:off x="5105400" y="3275111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-45%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72D2F2-FD2E-2C1E-7B32-EF9D50CDA890}"/>
              </a:ext>
            </a:extLst>
          </p:cNvPr>
          <p:cNvSpPr txBox="1"/>
          <p:nvPr/>
        </p:nvSpPr>
        <p:spPr>
          <a:xfrm>
            <a:off x="6064718" y="419100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-68%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5D7ACB-F565-DDBA-B6C1-9A1B162ADED7}"/>
              </a:ext>
            </a:extLst>
          </p:cNvPr>
          <p:cNvSpPr txBox="1"/>
          <p:nvPr/>
        </p:nvSpPr>
        <p:spPr>
          <a:xfrm>
            <a:off x="3429000" y="388964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-29%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5D8207-C88A-4A01-631C-36DACDD7D7F2}"/>
              </a:ext>
            </a:extLst>
          </p:cNvPr>
          <p:cNvSpPr txBox="1"/>
          <p:nvPr/>
        </p:nvSpPr>
        <p:spPr>
          <a:xfrm>
            <a:off x="4572000" y="4585636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-32%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4B0B28-5D93-065F-11B8-55667FA97AF4}"/>
              </a:ext>
            </a:extLst>
          </p:cNvPr>
          <p:cNvSpPr txBox="1"/>
          <p:nvPr/>
        </p:nvSpPr>
        <p:spPr>
          <a:xfrm>
            <a:off x="5562600" y="502920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-66%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BB67EB-0020-BB5D-455B-90B45924A724}"/>
              </a:ext>
            </a:extLst>
          </p:cNvPr>
          <p:cNvSpPr txBox="1"/>
          <p:nvPr/>
        </p:nvSpPr>
        <p:spPr>
          <a:xfrm>
            <a:off x="7315200" y="1524000"/>
            <a:ext cx="1710038" cy="1169551"/>
          </a:xfrm>
          <a:prstGeom prst="rect">
            <a:avLst/>
          </a:prstGeom>
          <a:solidFill>
            <a:schemeClr val="bg1">
              <a:lumMod val="85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0-15% Barriers:</a:t>
            </a:r>
          </a:p>
          <a:p>
            <a:r>
              <a:rPr lang="en-US" sz="1400" dirty="0"/>
              <a:t>Asheville: -87%</a:t>
            </a:r>
          </a:p>
          <a:p>
            <a:r>
              <a:rPr lang="en-US" sz="1400" dirty="0"/>
              <a:t>Durham: -83%</a:t>
            </a:r>
          </a:p>
          <a:p>
            <a:r>
              <a:rPr lang="en-US" sz="1400" dirty="0"/>
              <a:t>Greensboro: -84%</a:t>
            </a:r>
          </a:p>
          <a:p>
            <a:r>
              <a:rPr lang="en-US" sz="1400" dirty="0"/>
              <a:t>Raleigh: -85%</a:t>
            </a:r>
          </a:p>
        </p:txBody>
      </p:sp>
    </p:spTree>
    <p:extLst>
      <p:ext uri="{BB962C8B-B14F-4D97-AF65-F5344CB8AC3E}">
        <p14:creationId xmlns:p14="http://schemas.microsoft.com/office/powerpoint/2010/main" val="2603274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4E2E1-2AD8-4210-6912-E2052DCE4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FFCBE0-5D91-BEC3-D5DD-5057AC137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Effect of Random Barriers on Service Area Coverage at 15 Minute Cutoff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358686-E7EB-33EE-69E5-856CA6843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340" y="740664"/>
            <a:ext cx="9545319" cy="61173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0935FE-EEB1-188C-3A30-9BE0CCA60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262" y="745213"/>
            <a:ext cx="9523476" cy="61127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31D741-6252-C410-AD7C-AE8BB394DB15}"/>
              </a:ext>
            </a:extLst>
          </p:cNvPr>
          <p:cNvSpPr txBox="1"/>
          <p:nvPr/>
        </p:nvSpPr>
        <p:spPr>
          <a:xfrm>
            <a:off x="3962400" y="228600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-29%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E30A1D-F035-C629-7011-7585855CC530}"/>
              </a:ext>
            </a:extLst>
          </p:cNvPr>
          <p:cNvSpPr txBox="1"/>
          <p:nvPr/>
        </p:nvSpPr>
        <p:spPr>
          <a:xfrm>
            <a:off x="5105400" y="3275111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-37%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E34D98-6471-B00F-3FCB-0EE7477BEDD9}"/>
              </a:ext>
            </a:extLst>
          </p:cNvPr>
          <p:cNvSpPr txBox="1"/>
          <p:nvPr/>
        </p:nvSpPr>
        <p:spPr>
          <a:xfrm>
            <a:off x="6064718" y="419100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-73%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F924B5-727C-7444-9749-8F84BF3313B2}"/>
              </a:ext>
            </a:extLst>
          </p:cNvPr>
          <p:cNvSpPr txBox="1"/>
          <p:nvPr/>
        </p:nvSpPr>
        <p:spPr>
          <a:xfrm>
            <a:off x="7315200" y="1524000"/>
            <a:ext cx="1710038" cy="1169551"/>
          </a:xfrm>
          <a:prstGeom prst="rect">
            <a:avLst/>
          </a:prstGeom>
          <a:solidFill>
            <a:schemeClr val="bg1">
              <a:lumMod val="85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0-15% Barriers:</a:t>
            </a:r>
          </a:p>
          <a:p>
            <a:r>
              <a:rPr lang="en-US" sz="1400" dirty="0"/>
              <a:t>Asheville: -88%</a:t>
            </a:r>
          </a:p>
          <a:p>
            <a:r>
              <a:rPr lang="en-US" sz="1400" dirty="0"/>
              <a:t>Durham: -78%</a:t>
            </a:r>
          </a:p>
          <a:p>
            <a:r>
              <a:rPr lang="en-US" sz="1400" dirty="0"/>
              <a:t>Greensboro: -85%</a:t>
            </a:r>
          </a:p>
          <a:p>
            <a:r>
              <a:rPr lang="en-US" sz="1400" dirty="0"/>
              <a:t>Raleigh: -82%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526376-4A29-305D-EBDD-2F68D0272976}"/>
              </a:ext>
            </a:extLst>
          </p:cNvPr>
          <p:cNvSpPr txBox="1"/>
          <p:nvPr/>
        </p:nvSpPr>
        <p:spPr>
          <a:xfrm>
            <a:off x="3342954" y="3883223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-27%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1596ED-46F3-3EF2-2A15-788716FDCADE}"/>
              </a:ext>
            </a:extLst>
          </p:cNvPr>
          <p:cNvSpPr txBox="1"/>
          <p:nvPr/>
        </p:nvSpPr>
        <p:spPr>
          <a:xfrm>
            <a:off x="4495800" y="4522038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-40%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0C965B-EF95-4B98-6D31-DC4C90E7D425}"/>
              </a:ext>
            </a:extLst>
          </p:cNvPr>
          <p:cNvSpPr txBox="1"/>
          <p:nvPr/>
        </p:nvSpPr>
        <p:spPr>
          <a:xfrm>
            <a:off x="5638800" y="502920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-66%</a:t>
            </a:r>
          </a:p>
        </p:txBody>
      </p:sp>
    </p:spTree>
    <p:extLst>
      <p:ext uri="{BB962C8B-B14F-4D97-AF65-F5344CB8AC3E}">
        <p14:creationId xmlns:p14="http://schemas.microsoft.com/office/powerpoint/2010/main" val="1605391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2E804-5E45-B7A4-5DD2-87EA469FC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309F84-A8B8-4D03-F635-CA96FEFC8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0" dirty="0"/>
              <a:t>Effect of Random Barriers on Service Area Coverage at All Cutoff (5+10+15 min)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48B2F2-B34A-7C98-75CB-602BDB54F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718" y="753364"/>
            <a:ext cx="9530564" cy="61173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602B8C-7B6C-0162-601F-BB65E0579BE1}"/>
              </a:ext>
            </a:extLst>
          </p:cNvPr>
          <p:cNvSpPr txBox="1"/>
          <p:nvPr/>
        </p:nvSpPr>
        <p:spPr>
          <a:xfrm>
            <a:off x="4038600" y="220980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-28%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EE693C-86FF-F4D3-5699-3D8FB4FBCEB1}"/>
              </a:ext>
            </a:extLst>
          </p:cNvPr>
          <p:cNvSpPr txBox="1"/>
          <p:nvPr/>
        </p:nvSpPr>
        <p:spPr>
          <a:xfrm>
            <a:off x="5105400" y="3275111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-40%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4B695A-8CD3-63F6-6FDF-AA34479C1CE3}"/>
              </a:ext>
            </a:extLst>
          </p:cNvPr>
          <p:cNvSpPr txBox="1"/>
          <p:nvPr/>
        </p:nvSpPr>
        <p:spPr>
          <a:xfrm>
            <a:off x="6064718" y="419100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-71%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BA8FA6-8D68-4B89-F0B4-46BCE6D3F98B}"/>
              </a:ext>
            </a:extLst>
          </p:cNvPr>
          <p:cNvSpPr txBox="1"/>
          <p:nvPr/>
        </p:nvSpPr>
        <p:spPr>
          <a:xfrm>
            <a:off x="7315200" y="1524000"/>
            <a:ext cx="1710038" cy="1169551"/>
          </a:xfrm>
          <a:prstGeom prst="rect">
            <a:avLst/>
          </a:prstGeom>
          <a:solidFill>
            <a:schemeClr val="bg1">
              <a:lumMod val="85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0-15% Barriers:</a:t>
            </a:r>
          </a:p>
          <a:p>
            <a:r>
              <a:rPr lang="en-US" sz="1400" dirty="0"/>
              <a:t>Asheville: -87%</a:t>
            </a:r>
          </a:p>
          <a:p>
            <a:r>
              <a:rPr lang="en-US" sz="1400" dirty="0"/>
              <a:t>Durham: -79%</a:t>
            </a:r>
          </a:p>
          <a:p>
            <a:r>
              <a:rPr lang="en-US" sz="1400" dirty="0"/>
              <a:t>Greensboro: -84%</a:t>
            </a:r>
          </a:p>
          <a:p>
            <a:r>
              <a:rPr lang="en-US" sz="1400" dirty="0"/>
              <a:t>Raleigh: -82%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F545D7-43F4-D539-ED05-3F6878099E09}"/>
              </a:ext>
            </a:extLst>
          </p:cNvPr>
          <p:cNvSpPr txBox="1"/>
          <p:nvPr/>
        </p:nvSpPr>
        <p:spPr>
          <a:xfrm>
            <a:off x="3581400" y="3275111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-27%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891901-BAC2-6AFD-4AA3-4B631EE3D940}"/>
              </a:ext>
            </a:extLst>
          </p:cNvPr>
          <p:cNvSpPr txBox="1"/>
          <p:nvPr/>
        </p:nvSpPr>
        <p:spPr>
          <a:xfrm>
            <a:off x="4495800" y="3885513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-37%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F28BB3-CF03-493F-1B69-13DA70C27B8F}"/>
              </a:ext>
            </a:extLst>
          </p:cNvPr>
          <p:cNvSpPr txBox="1"/>
          <p:nvPr/>
        </p:nvSpPr>
        <p:spPr>
          <a:xfrm>
            <a:off x="5562600" y="4749888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-36%</a:t>
            </a:r>
          </a:p>
        </p:txBody>
      </p:sp>
    </p:spTree>
    <p:extLst>
      <p:ext uri="{BB962C8B-B14F-4D97-AF65-F5344CB8AC3E}">
        <p14:creationId xmlns:p14="http://schemas.microsoft.com/office/powerpoint/2010/main" val="3621054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796A15-517D-BD55-502D-A2FED5A27A4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79200" y="6248400"/>
            <a:ext cx="812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B8A3DEB-C35F-48FE-B3DA-44B79CE66210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3D409C-EAD1-B7EE-112E-E483C3F1D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14800" cy="57183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D98852-E77A-241E-46B1-DE4F79459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367" y="0"/>
            <a:ext cx="4084510" cy="57183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C2E4DA-D471-4143-A88D-A8B89C796A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8444" y="0"/>
            <a:ext cx="4083556" cy="57183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448DDD-8EEB-D6FB-0346-BCDDD74DAD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1400" y="4038600"/>
            <a:ext cx="876821" cy="15573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ECF02DE-9F03-0551-0FE6-42F0C358172B}"/>
              </a:ext>
            </a:extLst>
          </p:cNvPr>
          <p:cNvSpPr txBox="1"/>
          <p:nvPr/>
        </p:nvSpPr>
        <p:spPr>
          <a:xfrm>
            <a:off x="-22654" y="5718314"/>
            <a:ext cx="4153367" cy="1139686"/>
          </a:xfrm>
          <a:prstGeom prst="rect">
            <a:avLst/>
          </a:prstGeom>
          <a:solidFill>
            <a:srgbClr val="FFFFAB">
              <a:alpha val="49804"/>
            </a:srgbClr>
          </a:solidFill>
          <a:ln>
            <a:noFill/>
          </a:ln>
        </p:spPr>
        <p:txBody>
          <a:bodyPr wrap="square" rtlCol="0">
            <a:normAutofit/>
          </a:bodyPr>
          <a:lstStyle/>
          <a:p>
            <a:r>
              <a:rPr lang="en-US" b="1" dirty="0"/>
              <a:t>Asheville</a:t>
            </a:r>
          </a:p>
          <a:p>
            <a:r>
              <a:rPr lang="en-US" dirty="0"/>
              <a:t>Service Area Coverage without road barriers (map scale 1:220,000)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47CE05-4A82-E4C5-A865-8FA4435BD745}"/>
              </a:ext>
            </a:extLst>
          </p:cNvPr>
          <p:cNvSpPr txBox="1"/>
          <p:nvPr/>
        </p:nvSpPr>
        <p:spPr>
          <a:xfrm>
            <a:off x="4138621" y="5718314"/>
            <a:ext cx="4046130" cy="1139686"/>
          </a:xfrm>
          <a:prstGeom prst="rect">
            <a:avLst/>
          </a:prstGeom>
          <a:solidFill>
            <a:srgbClr val="FFFFAB">
              <a:alpha val="49804"/>
            </a:srgbClr>
          </a:solidFill>
          <a:ln>
            <a:noFill/>
          </a:ln>
        </p:spPr>
        <p:txBody>
          <a:bodyPr wrap="square" rtlCol="0">
            <a:normAutofit/>
          </a:bodyPr>
          <a:lstStyle/>
          <a:p>
            <a:r>
              <a:rPr lang="en-US" b="1" dirty="0"/>
              <a:t>Asheville</a:t>
            </a:r>
          </a:p>
          <a:p>
            <a:r>
              <a:rPr lang="en-US" dirty="0"/>
              <a:t>Service Area Coverage with 15% road barriers (map scale 1:220,000)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F4FDE1-6554-F756-7D27-D1199B869D1C}"/>
              </a:ext>
            </a:extLst>
          </p:cNvPr>
          <p:cNvSpPr txBox="1"/>
          <p:nvPr/>
        </p:nvSpPr>
        <p:spPr>
          <a:xfrm>
            <a:off x="8153778" y="5718314"/>
            <a:ext cx="4046130" cy="1139686"/>
          </a:xfrm>
          <a:prstGeom prst="rect">
            <a:avLst/>
          </a:prstGeom>
          <a:solidFill>
            <a:srgbClr val="FFFFAB">
              <a:alpha val="49804"/>
            </a:srgbClr>
          </a:solidFill>
          <a:ln>
            <a:noFill/>
          </a:ln>
        </p:spPr>
        <p:txBody>
          <a:bodyPr wrap="square" rtlCol="0">
            <a:normAutofit/>
          </a:bodyPr>
          <a:lstStyle/>
          <a:p>
            <a:r>
              <a:rPr lang="en-US" b="1" dirty="0"/>
              <a:t>Asheville</a:t>
            </a:r>
          </a:p>
          <a:p>
            <a:r>
              <a:rPr lang="en-US" dirty="0"/>
              <a:t>Service Area Coverage with 30% road barriers (map scale 1:220,000)</a:t>
            </a:r>
          </a:p>
        </p:txBody>
      </p:sp>
    </p:spTree>
    <p:extLst>
      <p:ext uri="{BB962C8B-B14F-4D97-AF65-F5344CB8AC3E}">
        <p14:creationId xmlns:p14="http://schemas.microsoft.com/office/powerpoint/2010/main" val="3766792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EC9089-5394-B7B7-5C67-496308981F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A3DEB-C35F-48FE-B3DA-44B79CE66210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6B39C2-1E96-4692-1C7A-17A09B99F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[1/3]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945C42-7B5C-0EAA-6FF3-454DC8B9DC70}"/>
              </a:ext>
            </a:extLst>
          </p:cNvPr>
          <p:cNvSpPr txBox="1"/>
          <p:nvPr/>
        </p:nvSpPr>
        <p:spPr>
          <a:xfrm>
            <a:off x="0" y="6027003"/>
            <a:ext cx="12192000" cy="83099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200" dirty="0"/>
              <a:t>Lang et al. 2024. Resilience Assessment and Enhancement Strategies for Urban Transportation Infrastructure to Cope with Extreme Rainfalls. </a:t>
            </a:r>
            <a:r>
              <a:rPr lang="en-US" sz="1200" i="1" dirty="0"/>
              <a:t>Sustainability</a:t>
            </a:r>
            <a:r>
              <a:rPr lang="en-US" sz="1200" dirty="0"/>
              <a:t>, 16(11), 4780.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/>
              <a:t>Serdar et al. 2022. Urban transportation networks resilience: indicators, disturbances, and assessment methods. </a:t>
            </a:r>
            <a:r>
              <a:rPr lang="en-US" sz="1200" i="1" dirty="0"/>
              <a:t>Sustainable Cities and Society</a:t>
            </a:r>
            <a:r>
              <a:rPr lang="en-US" sz="1200" dirty="0"/>
              <a:t>, 76, p.103452.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/>
              <a:t>United Nations. n.d. Sustainable Transportation. Sustain Development Goals Knowledge Platform. </a:t>
            </a:r>
            <a:r>
              <a:rPr lang="en-US" sz="1200" dirty="0">
                <a:hlinkClick r:id="rId2"/>
              </a:rPr>
              <a:t>https://sustainabledevelopment.un.org/topics/sustainabletransport</a:t>
            </a:r>
            <a:r>
              <a:rPr lang="en-US" sz="1200" dirty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 err="1"/>
              <a:t>Kapucu</a:t>
            </a:r>
            <a:r>
              <a:rPr lang="en-US" sz="1200" dirty="0"/>
              <a:t> et al. 2023. Building urban infrastructure resilience through network governance. Urban Governance, 3(1), pp.5-13.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9AD34FC-AA47-AD5F-E46B-95ABCE452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62001"/>
            <a:ext cx="8382000" cy="53340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Climate change causes more frequent and extreme disasters, such as hurricane, heavy rainfall, and floods, leading to stress on transportation infrastructure (roads, bridges) </a:t>
            </a:r>
            <a:r>
              <a:rPr lang="en-US" baseline="30000" dirty="0"/>
              <a:t>[1,2]</a:t>
            </a:r>
            <a:r>
              <a:rPr lang="en-US" dirty="0"/>
              <a:t>.</a:t>
            </a:r>
          </a:p>
          <a:p>
            <a:r>
              <a:rPr lang="en-US" dirty="0"/>
              <a:t>Role of transportation in society.</a:t>
            </a:r>
          </a:p>
          <a:p>
            <a:pPr lvl="1"/>
            <a:r>
              <a:rPr lang="en-US" dirty="0"/>
              <a:t>Transportation plays critical role in achieving Sustainable Development Goals proposed by the UN </a:t>
            </a:r>
            <a:r>
              <a:rPr lang="en-US" baseline="30000" dirty="0"/>
              <a:t>[3]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Transportation is crucial in enhancing economic growth, and improving accessibility, as well as enhancing resilience of cities, urban-rural linkages, and productivity of rural areas </a:t>
            </a:r>
            <a:r>
              <a:rPr lang="en-US" baseline="30000" dirty="0"/>
              <a:t>[3]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Transportation has great impact on socio-economic development, environmental sustainability, human health, and public safety, especially in urbans as they are increasingly becoming socio-economic and demographic resulting from the steady increasing of population and urbanization </a:t>
            </a:r>
            <a:r>
              <a:rPr lang="en-US" baseline="30000" dirty="0"/>
              <a:t>[1,2,4]</a:t>
            </a:r>
            <a:r>
              <a:rPr lang="en-US" dirty="0"/>
              <a:t>.</a:t>
            </a:r>
          </a:p>
          <a:p>
            <a:r>
              <a:rPr lang="en-US" dirty="0"/>
              <a:t>Importance of transportation resilience</a:t>
            </a:r>
          </a:p>
          <a:p>
            <a:pPr lvl="1"/>
            <a:r>
              <a:rPr lang="en-US" dirty="0"/>
              <a:t>Resilience of transportation system affects the resilience of other critical systems </a:t>
            </a:r>
            <a:r>
              <a:rPr lang="en-US" baseline="30000" dirty="0"/>
              <a:t>[2]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Resilient transportation allows people, goods, repair, relief, and disaster response teams to act effectively as well as provides accessibility to essential services while others are being restored after a disaster </a:t>
            </a:r>
            <a:r>
              <a:rPr lang="en-US" baseline="30000" dirty="0"/>
              <a:t>[2]</a:t>
            </a:r>
            <a:r>
              <a:rPr lang="en-US" dirty="0"/>
              <a:t>.</a:t>
            </a:r>
          </a:p>
          <a:p>
            <a:r>
              <a:rPr lang="en-US" dirty="0"/>
              <a:t>Resilience refers to not only to the ability of transportation infrastructure to resist natural disasters, such as heavy rainfall, but also the ability to quickly return to normal operations after a disaster.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D15D9A-6A25-C6A9-6279-11C75804A5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326"/>
          <a:stretch/>
        </p:blipFill>
        <p:spPr>
          <a:xfrm>
            <a:off x="8442403" y="-25400"/>
            <a:ext cx="3749596" cy="30924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2091EDB-949C-6871-C044-103D46F5B0CB}"/>
              </a:ext>
            </a:extLst>
          </p:cNvPr>
          <p:cNvGrpSpPr/>
          <p:nvPr/>
        </p:nvGrpSpPr>
        <p:grpSpPr>
          <a:xfrm>
            <a:off x="8390138" y="3200400"/>
            <a:ext cx="3801862" cy="2825863"/>
            <a:chOff x="8390138" y="3200400"/>
            <a:chExt cx="3801862" cy="28258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8B1B872-CD0C-50DB-79AB-E89C2A946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42403" y="3200400"/>
              <a:ext cx="3749596" cy="2825863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C476DA2-09AE-7239-B5A9-CA3923E90EAC}"/>
                </a:ext>
              </a:extLst>
            </p:cNvPr>
            <p:cNvSpPr txBox="1"/>
            <p:nvPr/>
          </p:nvSpPr>
          <p:spPr>
            <a:xfrm>
              <a:off x="8390138" y="5749264"/>
              <a:ext cx="38018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Courtesy: Blue Ridge Parkway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3687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17D25-D801-ECE7-81E8-C0BC43213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A3A10E-5F1C-41EA-548B-2BE08C39B76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79200" y="6094059"/>
            <a:ext cx="812800" cy="5407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B8A3DEB-C35F-48FE-B3DA-44B79CE66210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DC1769-B81B-AF65-6870-5A639D09023F}"/>
              </a:ext>
            </a:extLst>
          </p:cNvPr>
          <p:cNvSpPr txBox="1"/>
          <p:nvPr/>
        </p:nvSpPr>
        <p:spPr>
          <a:xfrm>
            <a:off x="-22654" y="5563972"/>
            <a:ext cx="4153367" cy="1294027"/>
          </a:xfrm>
          <a:prstGeom prst="rect">
            <a:avLst/>
          </a:prstGeom>
          <a:solidFill>
            <a:srgbClr val="FFFFAB">
              <a:alpha val="49804"/>
            </a:srgbClr>
          </a:solidFill>
          <a:ln>
            <a:noFill/>
          </a:ln>
        </p:spPr>
        <p:txBody>
          <a:bodyPr wrap="square" rtlCol="0">
            <a:normAutofit/>
          </a:bodyPr>
          <a:lstStyle/>
          <a:p>
            <a:r>
              <a:rPr lang="en-US" b="1" dirty="0"/>
              <a:t>Durham</a:t>
            </a:r>
          </a:p>
          <a:p>
            <a:r>
              <a:rPr lang="en-US" dirty="0"/>
              <a:t>Service Area Coverage without road barriers (map scale 1:220,000)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AC065C-1BC1-52E4-8684-8DE03BB21FEF}"/>
              </a:ext>
            </a:extLst>
          </p:cNvPr>
          <p:cNvSpPr txBox="1"/>
          <p:nvPr/>
        </p:nvSpPr>
        <p:spPr>
          <a:xfrm>
            <a:off x="4138621" y="5563972"/>
            <a:ext cx="4046130" cy="1294027"/>
          </a:xfrm>
          <a:prstGeom prst="rect">
            <a:avLst/>
          </a:prstGeom>
          <a:solidFill>
            <a:srgbClr val="FFFFAB">
              <a:alpha val="49804"/>
            </a:srgbClr>
          </a:solidFill>
          <a:ln>
            <a:noFill/>
          </a:ln>
        </p:spPr>
        <p:txBody>
          <a:bodyPr wrap="square" rtlCol="0">
            <a:normAutofit/>
          </a:bodyPr>
          <a:lstStyle/>
          <a:p>
            <a:r>
              <a:rPr lang="en-US" b="1" dirty="0"/>
              <a:t>Durham </a:t>
            </a:r>
            <a:r>
              <a:rPr lang="en-US" dirty="0"/>
              <a:t>Service Area Coverage with 15% road barriers (map scale 1:220,000)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205421-4C20-F7D8-4756-0D3751E1341E}"/>
              </a:ext>
            </a:extLst>
          </p:cNvPr>
          <p:cNvSpPr txBox="1"/>
          <p:nvPr/>
        </p:nvSpPr>
        <p:spPr>
          <a:xfrm>
            <a:off x="8153778" y="5563972"/>
            <a:ext cx="4046130" cy="1294027"/>
          </a:xfrm>
          <a:prstGeom prst="rect">
            <a:avLst/>
          </a:prstGeom>
          <a:solidFill>
            <a:srgbClr val="FFFFAB">
              <a:alpha val="49804"/>
            </a:srgbClr>
          </a:solidFill>
          <a:ln>
            <a:noFill/>
          </a:ln>
        </p:spPr>
        <p:txBody>
          <a:bodyPr wrap="square" rtlCol="0">
            <a:normAutofit/>
          </a:bodyPr>
          <a:lstStyle/>
          <a:p>
            <a:r>
              <a:rPr lang="en-US" b="1" dirty="0"/>
              <a:t>Durham</a:t>
            </a:r>
          </a:p>
          <a:p>
            <a:r>
              <a:rPr lang="en-US" dirty="0"/>
              <a:t>Service Area Coverage with 30% road barriers (map scale 1:220,000)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8EBDC4-8E96-FF28-8FB1-43384619E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5" y="0"/>
            <a:ext cx="4043470" cy="5500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7CFD10-4675-B027-31B5-FE306479B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366" y="0"/>
            <a:ext cx="4040471" cy="55004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83D1A2-0A5C-3CB2-40C1-970A73CB1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778" y="-25400"/>
            <a:ext cx="4046130" cy="55004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E9BA3C-49C2-0D8F-E492-DD65E44293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5200" y="228600"/>
            <a:ext cx="876821" cy="15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99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1B3F9-EF61-B1CB-9EA9-D0C0181C7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8654871B-2E5A-E998-DCCD-7F6D54723ABA}"/>
              </a:ext>
            </a:extLst>
          </p:cNvPr>
          <p:cNvSpPr txBox="1"/>
          <p:nvPr/>
        </p:nvSpPr>
        <p:spPr>
          <a:xfrm>
            <a:off x="-23237" y="4953000"/>
            <a:ext cx="6119237" cy="1139686"/>
          </a:xfrm>
          <a:prstGeom prst="rect">
            <a:avLst/>
          </a:prstGeom>
          <a:solidFill>
            <a:srgbClr val="FFFFAB">
              <a:alpha val="49804"/>
            </a:srgbClr>
          </a:solidFill>
          <a:ln>
            <a:noFill/>
          </a:ln>
        </p:spPr>
        <p:txBody>
          <a:bodyPr wrap="square" rtlCol="0">
            <a:normAutofit/>
          </a:bodyPr>
          <a:lstStyle/>
          <a:p>
            <a:r>
              <a:rPr lang="en-US" b="1" dirty="0"/>
              <a:t>Greensboro</a:t>
            </a:r>
          </a:p>
          <a:p>
            <a:r>
              <a:rPr lang="en-US" dirty="0"/>
              <a:t>Service Area Coverage without road barriers (map scale 1:220,000)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966EE5-4CED-CC58-DFF8-3919CB6EA141}"/>
              </a:ext>
            </a:extLst>
          </p:cNvPr>
          <p:cNvSpPr txBox="1"/>
          <p:nvPr/>
        </p:nvSpPr>
        <p:spPr>
          <a:xfrm>
            <a:off x="6119238" y="4953000"/>
            <a:ext cx="6080670" cy="1139686"/>
          </a:xfrm>
          <a:prstGeom prst="rect">
            <a:avLst/>
          </a:prstGeom>
          <a:solidFill>
            <a:srgbClr val="FFFFAB">
              <a:alpha val="49804"/>
            </a:srgbClr>
          </a:solidFill>
          <a:ln>
            <a:noFill/>
          </a:ln>
        </p:spPr>
        <p:txBody>
          <a:bodyPr wrap="square" rtlCol="0">
            <a:normAutofit/>
          </a:bodyPr>
          <a:lstStyle/>
          <a:p>
            <a:r>
              <a:rPr lang="en-US" b="1" dirty="0"/>
              <a:t>Greensboro</a:t>
            </a:r>
          </a:p>
          <a:p>
            <a:r>
              <a:rPr lang="en-US" dirty="0"/>
              <a:t>Service Area Coverage with 15% road barriers (map scale 1:220,000)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03B77F-EA73-90FC-C3F4-A9275C45B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81001"/>
            <a:ext cx="6095999" cy="45901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A99D7E-EEBD-0D7B-8630-EF7443DA4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474" y="381000"/>
            <a:ext cx="6096000" cy="46047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7B8C89-FA56-D353-237C-0853BEC718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5200" y="514350"/>
            <a:ext cx="876821" cy="15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84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76A73-A4F2-3DD0-E634-191BC25FD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1DAB2F7C-509E-20F0-414B-9F489F7DB979}"/>
              </a:ext>
            </a:extLst>
          </p:cNvPr>
          <p:cNvSpPr txBox="1"/>
          <p:nvPr/>
        </p:nvSpPr>
        <p:spPr>
          <a:xfrm>
            <a:off x="-23237" y="5645150"/>
            <a:ext cx="6119237" cy="1139686"/>
          </a:xfrm>
          <a:prstGeom prst="rect">
            <a:avLst/>
          </a:prstGeom>
          <a:solidFill>
            <a:srgbClr val="FFFFAB">
              <a:alpha val="49804"/>
            </a:srgbClr>
          </a:solidFill>
          <a:ln>
            <a:noFill/>
          </a:ln>
        </p:spPr>
        <p:txBody>
          <a:bodyPr wrap="square" rtlCol="0">
            <a:normAutofit/>
          </a:bodyPr>
          <a:lstStyle/>
          <a:p>
            <a:r>
              <a:rPr lang="en-US" b="1" dirty="0"/>
              <a:t>Raleigh</a:t>
            </a:r>
          </a:p>
          <a:p>
            <a:r>
              <a:rPr lang="en-US" dirty="0"/>
              <a:t>Service Area Coverage without road barriers (map scale 1:220,000)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7BF0D1-FF8D-8FCA-43D3-D76F22F9D0CF}"/>
              </a:ext>
            </a:extLst>
          </p:cNvPr>
          <p:cNvSpPr txBox="1"/>
          <p:nvPr/>
        </p:nvSpPr>
        <p:spPr>
          <a:xfrm>
            <a:off x="6119238" y="5645150"/>
            <a:ext cx="6080670" cy="1139686"/>
          </a:xfrm>
          <a:prstGeom prst="rect">
            <a:avLst/>
          </a:prstGeom>
          <a:solidFill>
            <a:srgbClr val="FFFFAB">
              <a:alpha val="49804"/>
            </a:srgbClr>
          </a:solidFill>
          <a:ln>
            <a:noFill/>
          </a:ln>
        </p:spPr>
        <p:txBody>
          <a:bodyPr wrap="square" rtlCol="0">
            <a:normAutofit/>
          </a:bodyPr>
          <a:lstStyle/>
          <a:p>
            <a:r>
              <a:rPr lang="en-US" b="1" dirty="0"/>
              <a:t>Raleigh</a:t>
            </a:r>
          </a:p>
          <a:p>
            <a:r>
              <a:rPr lang="en-US" dirty="0"/>
              <a:t>Service Area Coverage with 15% road barriers (map scale 1:220,000)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2D2556-6F01-EABA-A550-4ED289CEC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5970052" cy="556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487448-CD15-D10F-01CC-CC5E352B2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999" y="0"/>
            <a:ext cx="5965001" cy="5562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B985B3-6671-7D53-07C6-1C9A3EE9C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5200" y="514350"/>
            <a:ext cx="876821" cy="15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27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B0DB0F-06A4-2CAB-4C64-C00E31CD8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62001"/>
            <a:ext cx="12192000" cy="5333999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en-US" sz="2200" b="1" dirty="0"/>
              <a:t>All</a:t>
            </a:r>
            <a:r>
              <a:rPr lang="en-US" sz="2200" dirty="0"/>
              <a:t> networks of the five cities are </a:t>
            </a:r>
            <a:r>
              <a:rPr lang="en-US" sz="2200" b="1" dirty="0"/>
              <a:t>vulnerable to random events</a:t>
            </a:r>
            <a:r>
              <a:rPr lang="en-US" sz="2200" dirty="0"/>
              <a:t>, with </a:t>
            </a:r>
            <a:r>
              <a:rPr lang="en-US" sz="2200" b="1" dirty="0"/>
              <a:t>various degrees</a:t>
            </a:r>
            <a:r>
              <a:rPr lang="en-US" sz="2200" dirty="0"/>
              <a:t>, causing critical decline in service area coverage of essential services.</a:t>
            </a:r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en-US" sz="2200" b="1" dirty="0"/>
              <a:t>Asheville</a:t>
            </a:r>
            <a:r>
              <a:rPr lang="en-US" sz="2200" dirty="0"/>
              <a:t>, despite starting with the largest service area, </a:t>
            </a:r>
            <a:r>
              <a:rPr lang="en-US" sz="2200" b="1" dirty="0"/>
              <a:t>experiences extreme losses</a:t>
            </a:r>
            <a:r>
              <a:rPr lang="en-US" sz="2200" dirty="0"/>
              <a:t>, emphasizing its </a:t>
            </a:r>
            <a:r>
              <a:rPr lang="en-US" sz="2200" b="1" dirty="0"/>
              <a:t>dependency on an uninterrupted network</a:t>
            </a:r>
            <a:r>
              <a:rPr lang="en-US" sz="2200" dirty="0"/>
              <a:t>.</a:t>
            </a:r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en-US" sz="2200" dirty="0"/>
              <a:t>Vulnerability of all networks is potentially </a:t>
            </a:r>
            <a:r>
              <a:rPr lang="en-US" sz="2200" b="1" dirty="0"/>
              <a:t>the same when 15% of edges are randomly disrupted</a:t>
            </a:r>
            <a:r>
              <a:rPr lang="en-US" sz="2200" dirty="0"/>
              <a:t>.</a:t>
            </a:r>
          </a:p>
          <a:p>
            <a:pPr lvl="1">
              <a:lnSpc>
                <a:spcPct val="130000"/>
              </a:lnSpc>
            </a:pPr>
            <a:r>
              <a:rPr lang="en-US" sz="2000" dirty="0"/>
              <a:t>Durham, Greensboro, Raleigh maintain some resilience but still lose over 75% of their service areas by 15% barriers.</a:t>
            </a:r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en-US" sz="2200" dirty="0"/>
              <a:t>These findings suggest the </a:t>
            </a:r>
            <a:r>
              <a:rPr lang="en-US" sz="2200" b="1" dirty="0"/>
              <a:t>need for redundancy in transportation planning</a:t>
            </a:r>
            <a:r>
              <a:rPr lang="en-US" sz="2200" dirty="0"/>
              <a:t> to maintain access to essential services during disruptions.</a:t>
            </a:r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en-US" sz="2200" dirty="0"/>
              <a:t>The </a:t>
            </a:r>
            <a:r>
              <a:rPr lang="en-US" sz="2200" b="1" dirty="0"/>
              <a:t>geographic distribution of essential services have potential effect on the vulnerability</a:t>
            </a:r>
            <a:r>
              <a:rPr lang="en-US" sz="2200" dirty="0"/>
              <a:t> of the network: </a:t>
            </a:r>
            <a:r>
              <a:rPr lang="en-US" sz="2200" b="1" dirty="0"/>
              <a:t>more dispersal (Durham, Raleigh case), less vulnerable</a:t>
            </a:r>
            <a:r>
              <a:rPr lang="en-US" sz="2200" dirty="0"/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962C3F-3A49-F487-CD24-AC73B7E3B3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A3DEB-C35F-48FE-B3DA-44B79CE66210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25113B-C526-B5B9-6115-FCB497E39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679137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E084D9A-3806-29DB-DF87-3ECE711A78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8000" dirty="0"/>
              <a:t>Thank you !!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0AA6051-E5C3-BBE4-E3EA-04D96A0B40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897852"/>
            <a:ext cx="12192000" cy="750347"/>
          </a:xfrm>
        </p:spPr>
        <p:txBody>
          <a:bodyPr/>
          <a:lstStyle/>
          <a:p>
            <a:pPr algn="ctr"/>
            <a:r>
              <a:rPr lang="en-US" dirty="0"/>
              <a:t>Trung V. Tran, PhD, GISP  |  ttran1@uncfsu.edu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01627B-15FD-304B-BEFC-E846CC58DAB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79200" y="6248400"/>
            <a:ext cx="812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B8A3DEB-C35F-48FE-B3DA-44B79CE66210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835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66ACF9-668B-F744-6DF5-ADBD218F89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A3DEB-C35F-48FE-B3DA-44B79CE66210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387E717-11D6-7FD3-0F68-FC7D0D6C5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Asheville – The Aftermath</a:t>
            </a:r>
          </a:p>
        </p:txBody>
      </p:sp>
      <p:pic>
        <p:nvPicPr>
          <p:cNvPr id="6" name="Picture 5" descr="A wet road with trees in the background&#10;&#10;AI-generated content may be incorrect.">
            <a:extLst>
              <a:ext uri="{FF2B5EF4-FFF2-40B4-BE49-F238E27FC236}">
                <a16:creationId xmlns:a16="http://schemas.microsoft.com/office/drawing/2014/main" id="{89EB121C-75FD-67DC-F401-D08B1610AD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4648200" cy="34861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Picture 7" descr="A dirt field with trees and a blue sky&#10;&#10;AI-generated content may be incorrect.">
            <a:extLst>
              <a:ext uri="{FF2B5EF4-FFF2-40B4-BE49-F238E27FC236}">
                <a16:creationId xmlns:a16="http://schemas.microsoft.com/office/drawing/2014/main" id="{70F27143-157E-EDDF-F5E2-BAB9773B87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057400"/>
            <a:ext cx="5181600" cy="38862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Picture 9" descr="A boat on the shore of a river&#10;&#10;AI-generated content may be incorrect.">
            <a:extLst>
              <a:ext uri="{FF2B5EF4-FFF2-40B4-BE49-F238E27FC236}">
                <a16:creationId xmlns:a16="http://schemas.microsoft.com/office/drawing/2014/main" id="{CF80F816-F9AC-44C0-04F3-3EDCDEA6EC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48583" y="1295400"/>
            <a:ext cx="4267200" cy="32004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B70E84-C4F0-E7B4-ED0C-CD5498C135D1}"/>
              </a:ext>
            </a:extLst>
          </p:cNvPr>
          <p:cNvSpPr txBox="1"/>
          <p:nvPr/>
        </p:nvSpPr>
        <p:spPr>
          <a:xfrm>
            <a:off x="9617" y="3925132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Courtesy</a:t>
            </a:r>
            <a:r>
              <a:rPr lang="en-US" sz="1600" dirty="0"/>
              <a:t>: Kristine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367435-E266-F588-42EE-D251CAE66928}"/>
              </a:ext>
            </a:extLst>
          </p:cNvPr>
          <p:cNvSpPr txBox="1"/>
          <p:nvPr/>
        </p:nvSpPr>
        <p:spPr>
          <a:xfrm>
            <a:off x="4114800" y="5605046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Courtesy</a:t>
            </a:r>
            <a:r>
              <a:rPr lang="en-US" sz="1600" dirty="0">
                <a:solidFill>
                  <a:schemeClr val="bg1"/>
                </a:solidFill>
              </a:rPr>
              <a:t>: Chris Parris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137520-88E1-8DCC-8320-FD415F95C4B3}"/>
              </a:ext>
            </a:extLst>
          </p:cNvPr>
          <p:cNvSpPr txBox="1"/>
          <p:nvPr/>
        </p:nvSpPr>
        <p:spPr>
          <a:xfrm>
            <a:off x="8981983" y="4690646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Courtesy</a:t>
            </a:r>
            <a:r>
              <a:rPr lang="en-US" sz="1600" dirty="0">
                <a:solidFill>
                  <a:schemeClr val="bg1"/>
                </a:solidFill>
              </a:rPr>
              <a:t>: Chris Parris</a:t>
            </a:r>
          </a:p>
        </p:txBody>
      </p:sp>
    </p:spTree>
    <p:extLst>
      <p:ext uri="{BB962C8B-B14F-4D97-AF65-F5344CB8AC3E}">
        <p14:creationId xmlns:p14="http://schemas.microsoft.com/office/powerpoint/2010/main" val="676101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AE101-3AFA-B79C-7329-DD3EEC216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3A1C5D-2F32-BA9F-282E-88A25DE7B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Asheville – The Aftermath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68D4FB-8ABA-1DC9-5156-090698F14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4513572" cy="301466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Picture 8" descr="A hole in the grass&#10;&#10;AI-generated content may be incorrect.">
            <a:extLst>
              <a:ext uri="{FF2B5EF4-FFF2-40B4-BE49-F238E27FC236}">
                <a16:creationId xmlns:a16="http://schemas.microsoft.com/office/drawing/2014/main" id="{E68921DC-3D5E-0DCE-73D2-4C8D919982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05" y="3581011"/>
            <a:ext cx="4369319" cy="327699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9" name="Picture 18" descr="A road with a road block and traffic cones&#10;&#10;AI-generated content may be incorrect.">
            <a:extLst>
              <a:ext uri="{FF2B5EF4-FFF2-40B4-BE49-F238E27FC236}">
                <a16:creationId xmlns:a16="http://schemas.microsoft.com/office/drawing/2014/main" id="{C5BD2602-7B8E-2632-4AAC-3C6437C4F7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815914"/>
            <a:ext cx="4074583" cy="305593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7" name="Picture 16" descr="A metal railing next to a river&#10;&#10;AI-generated content may be incorrect.">
            <a:extLst>
              <a:ext uri="{FF2B5EF4-FFF2-40B4-BE49-F238E27FC236}">
                <a16:creationId xmlns:a16="http://schemas.microsoft.com/office/drawing/2014/main" id="{910C46BA-8B09-3C6D-8C4A-2FA6E034E5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24850" y="1923661"/>
            <a:ext cx="4419600" cy="33147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1" name="Picture 20" descr="A construction site with a bridge and a road&#10;&#10;AI-generated content may be incorrect.">
            <a:extLst>
              <a:ext uri="{FF2B5EF4-FFF2-40B4-BE49-F238E27FC236}">
                <a16:creationId xmlns:a16="http://schemas.microsoft.com/office/drawing/2014/main" id="{44BFB543-7545-2281-51C9-C254E5A39E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637" y="4038600"/>
            <a:ext cx="3276600" cy="24574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50268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9C624-0572-A158-8992-BB7C295C9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CFC3AC0-2DB4-BF7F-64C1-02ADD8AC8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62001"/>
            <a:ext cx="12192000" cy="5334000"/>
          </a:xfrm>
        </p:spPr>
        <p:txBody>
          <a:bodyPr>
            <a:normAutofit/>
          </a:bodyPr>
          <a:lstStyle/>
          <a:p>
            <a:r>
              <a:rPr lang="en-US" dirty="0"/>
              <a:t>Assessing and improving transportation resiliency is crucial.</a:t>
            </a:r>
          </a:p>
          <a:p>
            <a:pPr lvl="1"/>
            <a:r>
              <a:rPr lang="en-US" dirty="0"/>
              <a:t>To ensure the stability of urban transportation operations</a:t>
            </a:r>
          </a:p>
          <a:p>
            <a:pPr lvl="1"/>
            <a:r>
              <a:rPr lang="en-US" dirty="0"/>
              <a:t>To enhance the overall resilience of cities to extreme events</a:t>
            </a:r>
          </a:p>
          <a:p>
            <a:r>
              <a:rPr lang="en-US" dirty="0"/>
              <a:t>Assessment approaches </a:t>
            </a:r>
            <a:r>
              <a:rPr lang="en-US" baseline="30000" dirty="0"/>
              <a:t>[2]</a:t>
            </a:r>
          </a:p>
          <a:p>
            <a:pPr lvl="1"/>
            <a:r>
              <a:rPr lang="en-US" b="1" dirty="0"/>
              <a:t>Performance-based (service level, capacity, travel time)</a:t>
            </a:r>
            <a:r>
              <a:rPr lang="en-US" dirty="0"/>
              <a:t>: Reflect performance over time in different stages</a:t>
            </a:r>
          </a:p>
          <a:p>
            <a:pPr lvl="1"/>
            <a:r>
              <a:rPr lang="en-US" b="1" dirty="0"/>
              <a:t>Centrality (connectivity) metrics</a:t>
            </a:r>
            <a:r>
              <a:rPr lang="en-US" dirty="0"/>
              <a:t>: Simple, suitable for large scale networks</a:t>
            </a:r>
          </a:p>
          <a:p>
            <a:pPr lvl="1"/>
            <a:r>
              <a:rPr lang="en-US" b="1" dirty="0"/>
              <a:t>Cost</a:t>
            </a:r>
            <a:r>
              <a:rPr lang="en-US" dirty="0"/>
              <a:t>: Relatable by decision-makers and can expand to consider direct or indirect damage and recovery plans</a:t>
            </a:r>
          </a:p>
          <a:p>
            <a:pPr lvl="1"/>
            <a:r>
              <a:rPr lang="en-US" b="1" dirty="0"/>
              <a:t>Statistical indicators</a:t>
            </a:r>
            <a:r>
              <a:rPr lang="en-US" dirty="0"/>
              <a:t>: Detect abnormality, suitable for real-time monitoring and assessment in smart cities</a:t>
            </a:r>
          </a:p>
          <a:p>
            <a:pPr lvl="1"/>
            <a:r>
              <a:rPr lang="en-US" b="1" dirty="0"/>
              <a:t>Qualitative indicators</a:t>
            </a:r>
            <a:r>
              <a:rPr lang="en-US" dirty="0"/>
              <a:t>: Less reliable, based on experience or expert opinion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3CE544-900A-31A4-77BC-F206EAF397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A3DEB-C35F-48FE-B3DA-44B79CE66210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DFBC4B-A917-4BED-3555-AEA65337D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[2/3]</a:t>
            </a:r>
          </a:p>
        </p:txBody>
      </p:sp>
    </p:spTree>
    <p:extLst>
      <p:ext uri="{BB962C8B-B14F-4D97-AF65-F5344CB8AC3E}">
        <p14:creationId xmlns:p14="http://schemas.microsoft.com/office/powerpoint/2010/main" val="300264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51D396-991A-4283-D141-8D13A40A5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62001"/>
            <a:ext cx="9067800" cy="5334000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/>
              <a:t>Network Topology</a:t>
            </a:r>
          </a:p>
          <a:p>
            <a:pPr lvl="1"/>
            <a:r>
              <a:rPr lang="en-US" sz="2400" dirty="0"/>
              <a:t>Network topology defines the structure and arrangement of nodes (intersections) and edges (connections) in a system.</a:t>
            </a:r>
          </a:p>
          <a:p>
            <a:pPr lvl="1"/>
            <a:r>
              <a:rPr lang="en-US" sz="2400" dirty="0"/>
              <a:t>Characterized by connectivity and accessibility measures</a:t>
            </a:r>
          </a:p>
          <a:p>
            <a:r>
              <a:rPr lang="en-US" sz="2800" dirty="0"/>
              <a:t>Assessing Transportation Network Resiliency via Network Topology</a:t>
            </a:r>
          </a:p>
          <a:p>
            <a:pPr lvl="1"/>
            <a:r>
              <a:rPr lang="en-US" sz="2400" dirty="0"/>
              <a:t>Measuring connectivity via indices (e.g. average number of edges on nodes)</a:t>
            </a:r>
          </a:p>
          <a:p>
            <a:pPr lvl="1"/>
            <a:r>
              <a:rPr lang="en-US" sz="2400" dirty="0"/>
              <a:t>Measuring accessibility via indices (e.g. maximum distance among all shortest distances between O-D pairs)</a:t>
            </a:r>
          </a:p>
          <a:p>
            <a:r>
              <a:rPr lang="en-US" sz="2800" dirty="0"/>
              <a:t>Importance of Network Topology toward Resiliency</a:t>
            </a:r>
          </a:p>
          <a:p>
            <a:pPr lvl="1"/>
            <a:r>
              <a:rPr lang="en-US" sz="2400" dirty="0"/>
              <a:t>A collapse of a node or an edge may cause disruptions of the entire network.</a:t>
            </a:r>
          </a:p>
          <a:p>
            <a:pPr lvl="1"/>
            <a:r>
              <a:rPr lang="en-US" sz="2400" dirty="0"/>
              <a:t>Removal of nodes with high degree of connectivity might turn a network system into vulnerability.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F8256E-B2C1-3190-140A-7C3661B220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A3DEB-C35F-48FE-B3DA-44B79CE66210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B894DC-95D8-651C-6410-9FB4074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[3/3]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BE46C5-77D2-4FD3-0934-B75F56F22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6550" y="1447800"/>
            <a:ext cx="276225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930B81-32A4-2E3D-D386-A6DC428D7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Goal:</a:t>
            </a:r>
          </a:p>
          <a:p>
            <a:pPr lvl="1"/>
            <a:r>
              <a:rPr lang="en-US" sz="2400" dirty="0"/>
              <a:t>To assess the resilience of road networks under random events, such as natural hazards.</a:t>
            </a:r>
          </a:p>
          <a:p>
            <a:r>
              <a:rPr lang="en-US" dirty="0"/>
              <a:t>Objectives</a:t>
            </a:r>
          </a:p>
          <a:p>
            <a:pPr lvl="1"/>
            <a:r>
              <a:rPr lang="en-US" sz="2400" dirty="0"/>
              <a:t>To quantify changes in service area coverage of essential services due to random disruptions in the transportation network.</a:t>
            </a:r>
          </a:p>
          <a:p>
            <a:pPr lvl="1"/>
            <a:r>
              <a:rPr lang="en-US" sz="2400" dirty="0"/>
              <a:t>To compare and contrast service area coverage in four NC cities (Asheville, Charlotte, Durham, Greensboro, and Raleigh) to determine network vulnerability.</a:t>
            </a:r>
          </a:p>
          <a:p>
            <a:pPr lvl="1"/>
            <a:r>
              <a:rPr lang="en-US" sz="2400" dirty="0"/>
              <a:t>To identify how the geographic distribution of essential services impacts accessibility under disruptions.</a:t>
            </a:r>
          </a:p>
          <a:p>
            <a:r>
              <a:rPr lang="en-US" dirty="0"/>
              <a:t>Research Questions</a:t>
            </a:r>
          </a:p>
          <a:p>
            <a:pPr lvl="1"/>
            <a:r>
              <a:rPr lang="en-US" sz="2400" dirty="0"/>
              <a:t>How does the service area coverage of essential services change as network disruptions increase?</a:t>
            </a:r>
          </a:p>
          <a:p>
            <a:pPr lvl="1"/>
            <a:r>
              <a:rPr lang="en-US" sz="2400" dirty="0"/>
              <a:t>Which of the five NC cities demonstrates the highest vulnerability to network disruptions?</a:t>
            </a:r>
          </a:p>
          <a:p>
            <a:pPr lvl="1"/>
            <a:r>
              <a:rPr lang="en-US" sz="2400" dirty="0"/>
              <a:t>How does the spatial distribution of essential services might affect their accessibility when random barriers are introduced?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C49E0E-034E-CC4A-C95A-31ADEFC244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A3DEB-C35F-48FE-B3DA-44B79CE66210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2DE6B6-D9F9-68DE-7116-1C3073965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Goal and Objectives</a:t>
            </a:r>
          </a:p>
        </p:txBody>
      </p:sp>
    </p:spTree>
    <p:extLst>
      <p:ext uri="{BB962C8B-B14F-4D97-AF65-F5344CB8AC3E}">
        <p14:creationId xmlns:p14="http://schemas.microsoft.com/office/powerpoint/2010/main" val="1526990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457A9-FD0A-36C2-8A52-8937B540A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F8E729-52CA-018D-699C-2F60131D1D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79200" y="6248400"/>
            <a:ext cx="812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B8A3DEB-C35F-48FE-B3DA-44B79CE6621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60354E-29AB-1267-270B-D1CF986CE52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25400"/>
            <a:ext cx="12192000" cy="6746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Study Areas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575D8C-32DB-FC5B-2A74-0B38F3F82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046" y="0"/>
            <a:ext cx="4047128" cy="54770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1A1A6D-0F69-9677-E7E5-057D15579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438" y="9371"/>
            <a:ext cx="4156893" cy="5477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5BE8A5-9554-0C2D-BE13-533FF55C6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7" y="9371"/>
            <a:ext cx="3888794" cy="54770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4FEE06-D112-93EF-2ADF-A3F2356E9D15}"/>
              </a:ext>
            </a:extLst>
          </p:cNvPr>
          <p:cNvSpPr txBox="1"/>
          <p:nvPr/>
        </p:nvSpPr>
        <p:spPr>
          <a:xfrm>
            <a:off x="3932722" y="5098002"/>
            <a:ext cx="4198323" cy="1754326"/>
          </a:xfrm>
          <a:prstGeom prst="rect">
            <a:avLst/>
          </a:prstGeom>
          <a:solidFill>
            <a:srgbClr val="FFFFCC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Charlotte</a:t>
            </a:r>
          </a:p>
          <a:p>
            <a:r>
              <a:rPr lang="en-US" dirty="0"/>
              <a:t>Envelop Area: 544 </a:t>
            </a:r>
            <a:r>
              <a:rPr lang="en-US" dirty="0" err="1"/>
              <a:t>sqmi</a:t>
            </a:r>
            <a:endParaRPr lang="en-US" dirty="0"/>
          </a:p>
          <a:p>
            <a:r>
              <a:rPr lang="en-US" dirty="0"/>
              <a:t>Total road length: 5,104 miles</a:t>
            </a:r>
          </a:p>
          <a:p>
            <a:r>
              <a:rPr lang="en-US" dirty="0"/>
              <a:t>Total junctions: 39,700</a:t>
            </a:r>
          </a:p>
          <a:p>
            <a:r>
              <a:rPr lang="en-US" dirty="0"/>
              <a:t>Total buildings: 315,177</a:t>
            </a:r>
          </a:p>
          <a:p>
            <a:r>
              <a:rPr lang="en-US" dirty="0"/>
              <a:t>Essential-purpose buildings: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F4F2DF-EBE1-C20B-6894-E310A6B412AD}"/>
              </a:ext>
            </a:extLst>
          </p:cNvPr>
          <p:cNvSpPr txBox="1"/>
          <p:nvPr/>
        </p:nvSpPr>
        <p:spPr>
          <a:xfrm>
            <a:off x="8131045" y="5098002"/>
            <a:ext cx="4075371" cy="1754326"/>
          </a:xfrm>
          <a:prstGeom prst="rect">
            <a:avLst/>
          </a:prstGeom>
          <a:solidFill>
            <a:srgbClr val="FFFFCC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Durham</a:t>
            </a:r>
          </a:p>
          <a:p>
            <a:r>
              <a:rPr lang="en-US" dirty="0"/>
              <a:t>Envelop Area: 257 </a:t>
            </a:r>
            <a:r>
              <a:rPr lang="en-US" dirty="0" err="1"/>
              <a:t>sqmi</a:t>
            </a:r>
            <a:endParaRPr lang="en-US" dirty="0"/>
          </a:p>
          <a:p>
            <a:r>
              <a:rPr lang="en-US" dirty="0"/>
              <a:t>Total road length: 1,927 miles</a:t>
            </a:r>
          </a:p>
          <a:p>
            <a:r>
              <a:rPr lang="en-US" dirty="0"/>
              <a:t>Total junctions: 13,369</a:t>
            </a:r>
          </a:p>
          <a:p>
            <a:r>
              <a:rPr lang="en-US" dirty="0"/>
              <a:t>Total buildings: 104,032</a:t>
            </a:r>
          </a:p>
          <a:p>
            <a:r>
              <a:rPr lang="en-US" dirty="0"/>
              <a:t>Essential-purpose buildings: 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836E19-A60F-A705-F494-A774F03C1C4F}"/>
              </a:ext>
            </a:extLst>
          </p:cNvPr>
          <p:cNvSpPr txBox="1"/>
          <p:nvPr/>
        </p:nvSpPr>
        <p:spPr>
          <a:xfrm>
            <a:off x="12356" y="5107373"/>
            <a:ext cx="3917037" cy="1754326"/>
          </a:xfrm>
          <a:prstGeom prst="rect">
            <a:avLst/>
          </a:prstGeom>
          <a:solidFill>
            <a:srgbClr val="FFFFCC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Asheville</a:t>
            </a:r>
          </a:p>
          <a:p>
            <a:r>
              <a:rPr lang="en-US" dirty="0"/>
              <a:t>Envelop Area: 195 </a:t>
            </a:r>
            <a:r>
              <a:rPr lang="en-US" dirty="0" err="1"/>
              <a:t>sqmi</a:t>
            </a:r>
            <a:endParaRPr lang="en-US" dirty="0"/>
          </a:p>
          <a:p>
            <a:r>
              <a:rPr lang="en-US" dirty="0"/>
              <a:t>Total road length: 1,702 miles</a:t>
            </a:r>
          </a:p>
          <a:p>
            <a:r>
              <a:rPr lang="en-US" dirty="0"/>
              <a:t>Total junctions: 10,848</a:t>
            </a:r>
          </a:p>
          <a:p>
            <a:r>
              <a:rPr lang="en-US" dirty="0"/>
              <a:t>Total buildings: 64,030</a:t>
            </a:r>
          </a:p>
          <a:p>
            <a:r>
              <a:rPr lang="en-US" dirty="0"/>
              <a:t>Essential-purpose buildings: 19</a:t>
            </a:r>
          </a:p>
        </p:txBody>
      </p:sp>
    </p:spTree>
    <p:extLst>
      <p:ext uri="{BB962C8B-B14F-4D97-AF65-F5344CB8AC3E}">
        <p14:creationId xmlns:p14="http://schemas.microsoft.com/office/powerpoint/2010/main" val="1330401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2096FD-32CC-3E7F-3E50-7C5D23E0D8D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79200" y="6248400"/>
            <a:ext cx="812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B8A3DEB-C35F-48FE-B3DA-44B79CE66210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0DA32C-565D-E562-C4A6-10E2D0CF28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25400"/>
            <a:ext cx="12192000" cy="6746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Study Areas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A40BAC-C9FD-D05F-8A6F-8F74C6A05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286"/>
            <a:ext cx="6488176" cy="48826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4B3F59-12C1-F336-B067-A7E9402E5CAE}"/>
              </a:ext>
            </a:extLst>
          </p:cNvPr>
          <p:cNvSpPr txBox="1"/>
          <p:nvPr/>
        </p:nvSpPr>
        <p:spPr>
          <a:xfrm>
            <a:off x="-24714" y="5103674"/>
            <a:ext cx="6488176" cy="1754326"/>
          </a:xfrm>
          <a:prstGeom prst="rect">
            <a:avLst/>
          </a:prstGeom>
          <a:solidFill>
            <a:srgbClr val="FFFFCC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Greensboro</a:t>
            </a:r>
          </a:p>
          <a:p>
            <a:r>
              <a:rPr lang="en-US" dirty="0"/>
              <a:t>Envelop Area: 337 </a:t>
            </a:r>
            <a:r>
              <a:rPr lang="en-US" dirty="0" err="1"/>
              <a:t>sqmi</a:t>
            </a:r>
            <a:endParaRPr lang="en-US" dirty="0"/>
          </a:p>
          <a:p>
            <a:r>
              <a:rPr lang="en-US" dirty="0"/>
              <a:t>Total road length: 2,772 miles</a:t>
            </a:r>
          </a:p>
          <a:p>
            <a:r>
              <a:rPr lang="en-US" dirty="0"/>
              <a:t>Total junctions: 18,117</a:t>
            </a:r>
          </a:p>
          <a:p>
            <a:r>
              <a:rPr lang="en-US" dirty="0"/>
              <a:t>Total buildings: 163,295</a:t>
            </a:r>
          </a:p>
          <a:p>
            <a:r>
              <a:rPr lang="en-US" dirty="0"/>
              <a:t>Essential-purpose buildings: 11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DE765F-6AE9-47E6-9A0B-B0B2142A4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176" y="-25400"/>
            <a:ext cx="5703824" cy="533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91707A-E4E2-1716-2300-D464F2FCEB42}"/>
              </a:ext>
            </a:extLst>
          </p:cNvPr>
          <p:cNvSpPr txBox="1"/>
          <p:nvPr/>
        </p:nvSpPr>
        <p:spPr>
          <a:xfrm>
            <a:off x="6488175" y="5103674"/>
            <a:ext cx="5677243" cy="1754326"/>
          </a:xfrm>
          <a:prstGeom prst="rect">
            <a:avLst/>
          </a:prstGeom>
          <a:solidFill>
            <a:srgbClr val="FFFFCC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Raleigh</a:t>
            </a:r>
          </a:p>
          <a:p>
            <a:r>
              <a:rPr lang="en-US" dirty="0"/>
              <a:t>Envelop Area: 354 </a:t>
            </a:r>
            <a:r>
              <a:rPr lang="en-US" dirty="0" err="1"/>
              <a:t>sqmi</a:t>
            </a:r>
            <a:endParaRPr lang="en-US" dirty="0"/>
          </a:p>
          <a:p>
            <a:r>
              <a:rPr lang="en-US" dirty="0"/>
              <a:t>Total road length: 2,772 miles</a:t>
            </a:r>
          </a:p>
          <a:p>
            <a:r>
              <a:rPr lang="en-US" dirty="0"/>
              <a:t>Total junctions: 18,117</a:t>
            </a:r>
          </a:p>
          <a:p>
            <a:r>
              <a:rPr lang="en-US" dirty="0"/>
              <a:t>Total buildings: 163,295</a:t>
            </a:r>
          </a:p>
          <a:p>
            <a:r>
              <a:rPr lang="en-US" dirty="0"/>
              <a:t>Essential-purpose buildings: 11</a:t>
            </a:r>
          </a:p>
        </p:txBody>
      </p:sp>
    </p:spTree>
    <p:extLst>
      <p:ext uri="{BB962C8B-B14F-4D97-AF65-F5344CB8AC3E}">
        <p14:creationId xmlns:p14="http://schemas.microsoft.com/office/powerpoint/2010/main" val="1923637494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LongProperties xmlns="http://schemas.microsoft.com/office/2006/metadata/longProperties"/>
</file>

<file path=customXml/item3.xml><?xml version="1.0" encoding="utf-8"?>
<?mso-contentType ?>
<SharedContentType xmlns="Microsoft.SharePoint.Taxonomy.ContentTypeSync" SourceId="7ef604a7-ebc4-47af-96e9-7f1ad444f50a" ContentTypeId="0x0101" PreviousValue="false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73C6950FD8846A1206516366F16FA" ma:contentTypeVersion="15" ma:contentTypeDescription="Create a new document." ma:contentTypeScope="" ma:versionID="885c196eb5a5c8bf536e12e68d22a870">
  <xsd:schema xmlns:xsd="http://www.w3.org/2001/XMLSchema" xmlns:xs="http://www.w3.org/2001/XMLSchema" xmlns:p="http://schemas.microsoft.com/office/2006/metadata/properties" xmlns:ns1="http://schemas.microsoft.com/sharepoint/v3" xmlns:ns2="95b28682-a189-41cc-9993-d48032473616" xmlns:ns3="16f00c2e-ac5c-418b-9f13-a0771dbd417d" targetNamespace="http://schemas.microsoft.com/office/2006/metadata/properties" ma:root="true" ma:fieldsID="6de9a015e19cd849e9228885e28edac4" ns1:_="" ns2:_="" ns3:_="">
    <xsd:import namespace="http://schemas.microsoft.com/sharepoint/v3"/>
    <xsd:import namespace="95b28682-a189-41cc-9993-d48032473616"/>
    <xsd:import namespace="16f00c2e-ac5c-418b-9f13-a0771dbd417d"/>
    <xsd:element name="properties">
      <xsd:complexType>
        <xsd:sequence>
          <xsd:element name="documentManagement">
            <xsd:complexType>
              <xsd:all>
                <xsd:element ref="ns2:Meeting_x0020_Date"/>
                <xsd:element ref="ns2:Group_x0020_Meeting"/>
                <xsd:element ref="ns3:_dlc_DocId" minOccurs="0"/>
                <xsd:element ref="ns3:_dlc_DocIdUrl" minOccurs="0"/>
                <xsd:element ref="ns3:_dlc_DocIdPersistId" minOccurs="0"/>
                <xsd:element ref="ns1:URL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URL" ma:index="13" nillable="true" ma:displayName="URL" ma:internalName="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b28682-a189-41cc-9993-d48032473616" elementFormDefault="qualified">
    <xsd:import namespace="http://schemas.microsoft.com/office/2006/documentManagement/types"/>
    <xsd:import namespace="http://schemas.microsoft.com/office/infopath/2007/PartnerControls"/>
    <xsd:element name="Meeting_x0020_Date" ma:index="8" ma:displayName="Meeting Date" ma:format="DateOnly" ma:internalName="Meeting_x0020_Date">
      <xsd:simpleType>
        <xsd:restriction base="dms:DateTime"/>
      </xsd:simpleType>
    </xsd:element>
    <xsd:element name="Group_x0020_Meeting" ma:index="9" ma:displayName="Group Meeting" ma:internalName="Group_x0020_Meeting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f00c2e-ac5c-418b-9f13-a0771dbd417d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p:properties xmlns:p="http://schemas.microsoft.com/office/2006/metadata/properties" xmlns:xsi="http://www.w3.org/2001/XMLSchema-instance">
  <documentManagement>
    <Meeting_x0020_Date xmlns="95b28682-a189-41cc-9993-d48032473616">2025-04-04T04:00:00+00:00</Meeting_x0020_Date>
    <Group_x0020_Meeting xmlns="95b28682-a189-41cc-9993-d48032473616">2025 04/15</Group_x0020_Meeting>
    <URL xmlns="http://schemas.microsoft.com/sharepoint/v3">
      <Url xsi:nil="true"/>
      <Description xsi:nil="true"/>
    </URL>
  </documentManagement>
</p:properties>
</file>

<file path=customXml/item6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86315C84-D43F-4F4A-85F3-E2E57D531DD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653CEA9-1EA0-410F-8217-F609D73B07CB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E3796BB4-4634-408E-BE27-5205C5ABE5AA}"/>
</file>

<file path=customXml/itemProps4.xml><?xml version="1.0" encoding="utf-8"?>
<ds:datastoreItem xmlns:ds="http://schemas.openxmlformats.org/officeDocument/2006/customXml" ds:itemID="{E6C99420-F902-403F-AAAC-6000A573DF45}"/>
</file>

<file path=customXml/itemProps5.xml><?xml version="1.0" encoding="utf-8"?>
<ds:datastoreItem xmlns:ds="http://schemas.openxmlformats.org/officeDocument/2006/customXml" ds:itemID="{C771D639-911E-4E4A-BC2A-B98A00325C1B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6.xml><?xml version="1.0" encoding="utf-8"?>
<ds:datastoreItem xmlns:ds="http://schemas.openxmlformats.org/officeDocument/2006/customXml" ds:itemID="{731AD8DF-5107-4697-B25C-5D944578F76C}"/>
</file>

<file path=docProps/app.xml><?xml version="1.0" encoding="utf-8"?>
<Properties xmlns="http://schemas.openxmlformats.org/officeDocument/2006/extended-properties" xmlns:vt="http://schemas.openxmlformats.org/officeDocument/2006/docPropsVTypes">
  <TotalTime>691981</TotalTime>
  <Words>1891</Words>
  <Application>Microsoft Office PowerPoint</Application>
  <PresentationFormat>Widescreen</PresentationFormat>
  <Paragraphs>252</Paragraphs>
  <Slides>24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ElsevierGulliver</vt:lpstr>
      <vt:lpstr>Times New Roman</vt:lpstr>
      <vt:lpstr>Verdana</vt:lpstr>
      <vt:lpstr>Wingdings</vt:lpstr>
      <vt:lpstr>Wingdings 3</vt:lpstr>
      <vt:lpstr>1_Default Design</vt:lpstr>
      <vt:lpstr>2_Default Design</vt:lpstr>
      <vt:lpstr>Topology and Resilience: A Geospatial Analysis of Transportation Network In North Carolina</vt:lpstr>
      <vt:lpstr>Introduction [1/3]</vt:lpstr>
      <vt:lpstr>Asheville – The Aftermath</vt:lpstr>
      <vt:lpstr>Asheville – The Aftermath</vt:lpstr>
      <vt:lpstr>Introduction [2/3]</vt:lpstr>
      <vt:lpstr>Introduction [3/3]</vt:lpstr>
      <vt:lpstr>Research Goal and Objectives</vt:lpstr>
      <vt:lpstr>Study Areas</vt:lpstr>
      <vt:lpstr>Study Areas</vt:lpstr>
      <vt:lpstr>Data</vt:lpstr>
      <vt:lpstr>Methodology [1/2]</vt:lpstr>
      <vt:lpstr>Methodology [2/2]</vt:lpstr>
      <vt:lpstr>Findings</vt:lpstr>
      <vt:lpstr>Spatial Distributions of Essential Places</vt:lpstr>
      <vt:lpstr>Effect of Random Barriers on Service Area Coverage at 5 Minute Cutoff</vt:lpstr>
      <vt:lpstr>Effect of Random Barriers on Service Area Coverage at 10 Minute Cutoff</vt:lpstr>
      <vt:lpstr>Effect of Random Barriers on Service Area Coverage at 15 Minute Cutoff</vt:lpstr>
      <vt:lpstr>Effect of Random Barriers on Service Area Coverage at All Cutoff (5+10+15 min)</vt:lpstr>
      <vt:lpstr>PowerPoint Presentation</vt:lpstr>
      <vt:lpstr>PowerPoint Presentation</vt:lpstr>
      <vt:lpstr>PowerPoint Presentation</vt:lpstr>
      <vt:lpstr>PowerPoint Presentation</vt:lpstr>
      <vt:lpstr>Conclusions</vt:lpstr>
      <vt:lpstr>Thank you !!</vt:lpstr>
    </vt:vector>
  </TitlesOfParts>
  <Company>Thomas &amp; Herbert Consulting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NC Topology - v5 - NCMUG 2025</dc:title>
  <dc:creator>Dean.Sims</dc:creator>
  <cp:lastModifiedBy>Tran, Trung V</cp:lastModifiedBy>
  <cp:revision>1382</cp:revision>
  <cp:lastPrinted>2023-02-06T15:47:44Z</cp:lastPrinted>
  <dcterms:created xsi:type="dcterms:W3CDTF">2006-11-22T21:13:31Z</dcterms:created>
  <dcterms:modified xsi:type="dcterms:W3CDTF">2025-04-15T03:12:12Z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tage">
    <vt:lpwstr>Initial Draft</vt:lpwstr>
  </property>
  <property fmtid="{D5CDD505-2E9C-101B-9397-08002B2CF9AE}" pid="3" name="Section">
    <vt:lpwstr>1</vt:lpwstr>
  </property>
  <property fmtid="{D5CDD505-2E9C-101B-9397-08002B2CF9AE}" pid="4" name="ContentType">
    <vt:lpwstr>Document</vt:lpwstr>
  </property>
  <property fmtid="{D5CDD505-2E9C-101B-9397-08002B2CF9AE}" pid="5" name="Status">
    <vt:lpwstr>For Review</vt:lpwstr>
  </property>
  <property fmtid="{D5CDD505-2E9C-101B-9397-08002B2CF9AE}" pid="6" name="Date Submitted">
    <vt:lpwstr>2009-04-17T00:00:00Z</vt:lpwstr>
  </property>
  <property fmtid="{D5CDD505-2E9C-101B-9397-08002B2CF9AE}" pid="7" name="Comments">
    <vt:lpwstr/>
  </property>
  <property fmtid="{D5CDD505-2E9C-101B-9397-08002B2CF9AE}" pid="8" name="ContentTypeId">
    <vt:lpwstr>0x01010011E73C6950FD8846A1206516366F16FA</vt:lpwstr>
  </property>
  <property fmtid="{D5CDD505-2E9C-101B-9397-08002B2CF9AE}" pid="9" name="Order">
    <vt:r8>23300</vt:r8>
  </property>
</Properties>
</file>